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144" r:id="rId3"/>
    <p:sldId id="2146" r:id="rId4"/>
    <p:sldId id="1963" r:id="rId5"/>
    <p:sldId id="1965" r:id="rId7"/>
    <p:sldId id="1724" r:id="rId8"/>
    <p:sldId id="1966" r:id="rId9"/>
    <p:sldId id="2055" r:id="rId10"/>
    <p:sldId id="1837" r:id="rId11"/>
    <p:sldId id="1968" r:id="rId12"/>
    <p:sldId id="1969" r:id="rId13"/>
    <p:sldId id="2158" r:id="rId14"/>
    <p:sldId id="1970" r:id="rId15"/>
    <p:sldId id="1971" r:id="rId16"/>
    <p:sldId id="2181" r:id="rId17"/>
    <p:sldId id="2159" r:id="rId18"/>
    <p:sldId id="2152" r:id="rId19"/>
    <p:sldId id="2153" r:id="rId20"/>
    <p:sldId id="2161" r:id="rId21"/>
    <p:sldId id="2154" r:id="rId22"/>
    <p:sldId id="2156" r:id="rId23"/>
    <p:sldId id="2157" r:id="rId24"/>
    <p:sldId id="2056" r:id="rId25"/>
    <p:sldId id="2160" r:id="rId26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翻译" id="{4FD4C3B2-44BD-492A-948A-CB9959CA7E8D}">
          <p14:sldIdLst>
            <p14:sldId id="2144"/>
            <p14:sldId id="2146"/>
            <p14:sldId id="1963"/>
            <p14:sldId id="1965"/>
            <p14:sldId id="1724"/>
            <p14:sldId id="1966"/>
            <p14:sldId id="2055"/>
            <p14:sldId id="1837"/>
            <p14:sldId id="1968"/>
            <p14:sldId id="1969"/>
            <p14:sldId id="2158"/>
            <p14:sldId id="1970"/>
            <p14:sldId id="1971"/>
            <p14:sldId id="2181"/>
            <p14:sldId id="2159"/>
            <p14:sldId id="2152"/>
            <p14:sldId id="2153"/>
            <p14:sldId id="2161"/>
            <p14:sldId id="2154"/>
            <p14:sldId id="2156"/>
            <p14:sldId id="2157"/>
            <p14:sldId id="2056"/>
            <p14:sldId id="21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4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E6F"/>
    <a:srgbClr val="264378"/>
    <a:srgbClr val="FBF8D9"/>
    <a:srgbClr val="E6E6E6"/>
    <a:srgbClr val="016773"/>
    <a:srgbClr val="8C91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99" autoAdjust="0"/>
    <p:restoredTop sz="94660"/>
  </p:normalViewPr>
  <p:slideViewPr>
    <p:cSldViewPr snapToGrid="0" showGuides="1">
      <p:cViewPr varScale="1">
        <p:scale>
          <a:sx n="56" d="100"/>
          <a:sy n="56" d="100"/>
        </p:scale>
        <p:origin x="84" y="1000"/>
      </p:cViewPr>
      <p:guideLst>
        <p:guide orient="horz" pos="214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6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02AF6-90F2-44DA-A143-58D6D5E0E56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A3E3A-385C-4F29-8497-5DDDCF9A5EF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我们的学生在经过四年的精心培养后，主要就业方向为国企商务部门以及外企部门，用人单位反馈良好。除此之外，还有部分优秀学生考取了管理类、经济类、金融类等相关境内外硕士研究生。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48C32-8DA3-40EF-9D51-930F7E44B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我们的学生在经过四年的精心培养后，主要就业方向为国企商务部门以及外企部门，用人单位反馈良好。除此之外，还有部分优秀学生考取了管理类、经济类、金融类等相关境内外硕士研究生。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48C32-8DA3-40EF-9D51-930F7E44B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我们的学生在经过四年的精心培养后，主要就业方向为国企商务部门以及外企部门，用人单位反馈良好。除此之外，还有部分优秀学生考取了管理类、经济类、金融类等相关境内外硕士研究生。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48C32-8DA3-40EF-9D51-930F7E44B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499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60B8C9-EE06-4431-ABFD-702E6B60193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499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60B8C9-EE06-4431-ABFD-702E6B60193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499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60B8C9-EE06-4431-ABFD-702E6B60193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8499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F60B8C9-EE06-4431-ABFD-702E6B60193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11FC198-2D83-4DFC-8CDD-7D23AF44D4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我们的学生在经过四年的精心培养后，主要就业方向为国企商务部门以及外企部门，用人单位反馈良好。除此之外，还有部分优秀学生考取了管理类、经济类、金融类等相关境内外硕士研究生。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D148C32-8DA3-40EF-9D51-930F7E44B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A365-3C14-41B3-B5C9-CC21B31916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606C-40DD-4A2D-98C3-C025D488FB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A365-3C14-41B3-B5C9-CC21B31916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606C-40DD-4A2D-98C3-C025D488FB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A365-3C14-41B3-B5C9-CC21B31916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606C-40DD-4A2D-98C3-C025D488FB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212725"/>
            <a:ext cx="2065337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 userDrawn="1"/>
        </p:nvSpPr>
        <p:spPr>
          <a:xfrm>
            <a:off x="0" y="220663"/>
            <a:ext cx="355600" cy="503237"/>
          </a:xfrm>
          <a:prstGeom prst="rect">
            <a:avLst/>
          </a:prstGeom>
          <a:solidFill>
            <a:srgbClr val="016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</p:nvPr>
        </p:nvSpPr>
        <p:spPr>
          <a:xfrm>
            <a:off x="393649" y="273271"/>
            <a:ext cx="6366487" cy="396973"/>
          </a:xfrm>
        </p:spPr>
        <p:txBody>
          <a:bodyPr>
            <a:noAutofit/>
          </a:bodyPr>
          <a:lstStyle>
            <a:lvl1pPr marL="0" indent="0">
              <a:buNone/>
              <a:defRPr lang="zh-CN" altLang="en-US" sz="2400" b="1" kern="1200" dirty="0" smtClean="0">
                <a:solidFill>
                  <a:srgbClr val="0167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defRPr lang="zh-CN" altLang="en-US" sz="2400" b="1" kern="1200" dirty="0" smtClean="0">
                <a:solidFill>
                  <a:srgbClr val="0167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>
              <a:defRPr lang="zh-CN" altLang="en-US" sz="2400" b="1" kern="1200" dirty="0" smtClean="0">
                <a:solidFill>
                  <a:srgbClr val="0167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>
              <a:defRPr lang="zh-CN" altLang="en-US" sz="2400" b="1" kern="1200" dirty="0" smtClean="0">
                <a:solidFill>
                  <a:srgbClr val="0167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>
              <a:defRPr lang="zh-CN" altLang="en-US" sz="2400" b="1" kern="1200" dirty="0">
                <a:solidFill>
                  <a:srgbClr val="0167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</a:lstStyle>
          <a:p>
            <a:pPr lvl="0"/>
            <a:endParaRPr lang="zh-CN" altLang="en-US" dirty="0"/>
          </a:p>
        </p:txBody>
      </p:sp>
      <p:sp>
        <p:nvSpPr>
          <p:cNvPr id="5" name="日期占位符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24EB0BC-C157-4689-A699-566810207D2A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页脚占位符 2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灯片编号占位符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05B7B7-9818-49C0-9C9C-B5A9F3D95607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212725"/>
            <a:ext cx="2065337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 userDrawn="1"/>
        </p:nvSpPr>
        <p:spPr>
          <a:xfrm>
            <a:off x="0" y="220663"/>
            <a:ext cx="355600" cy="503237"/>
          </a:xfrm>
          <a:prstGeom prst="rect">
            <a:avLst/>
          </a:prstGeom>
          <a:solidFill>
            <a:srgbClr val="016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13"/>
          </p:nvPr>
        </p:nvSpPr>
        <p:spPr>
          <a:xfrm>
            <a:off x="398156" y="280142"/>
            <a:ext cx="6366488" cy="383233"/>
          </a:xfrm>
        </p:spPr>
        <p:txBody>
          <a:bodyPr>
            <a:noAutofit/>
          </a:bodyPr>
          <a:lstStyle>
            <a:lvl1pPr marL="0" indent="0">
              <a:buNone/>
              <a:defRPr lang="zh-CN" altLang="en-US" sz="2400" b="1" kern="1200" dirty="0">
                <a:solidFill>
                  <a:srgbClr val="016773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FDA3ED6-DD72-4FA1-97B3-CD53C5352651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D2E505-0F94-4401-A5C8-D82FA01D358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ransition spd="slow" advTm="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A365-3C14-41B3-B5C9-CC21B31916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606C-40DD-4A2D-98C3-C025D488FB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A365-3C14-41B3-B5C9-CC21B31916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606C-40DD-4A2D-98C3-C025D488FB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A365-3C14-41B3-B5C9-CC21B31916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606C-40DD-4A2D-98C3-C025D488FB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A365-3C14-41B3-B5C9-CC21B31916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606C-40DD-4A2D-98C3-C025D488FB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A365-3C14-41B3-B5C9-CC21B31916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606C-40DD-4A2D-98C3-C025D488FB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A365-3C14-41B3-B5C9-CC21B31916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606C-40DD-4A2D-98C3-C025D488FB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A365-3C14-41B3-B5C9-CC21B31916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606C-40DD-4A2D-98C3-C025D488FB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DA365-3C14-41B3-B5C9-CC21B31916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1606C-40DD-4A2D-98C3-C025D488FB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DA365-3C14-41B3-B5C9-CC21B31916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1606C-40DD-4A2D-98C3-C025D488FBA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32.jpeg"/><Relationship Id="rId7" Type="http://schemas.openxmlformats.org/officeDocument/2006/relationships/image" Target="../media/image31.pn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microsoft.com/office/2007/relationships/hdphoto" Target="../media/image5.wdp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3.xml"/><Relationship Id="rId2" Type="http://schemas.openxmlformats.org/officeDocument/2006/relationships/tags" Target="../tags/tag3.xml"/><Relationship Id="rId1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6.png"/><Relationship Id="rId7" Type="http://schemas.openxmlformats.org/officeDocument/2006/relationships/image" Target="../media/image35.png"/><Relationship Id="rId6" Type="http://schemas.openxmlformats.org/officeDocument/2006/relationships/image" Target="../media/image3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45.png"/><Relationship Id="rId13" Type="http://schemas.openxmlformats.org/officeDocument/2006/relationships/image" Target="../media/image44.png"/><Relationship Id="rId12" Type="http://schemas.openxmlformats.org/officeDocument/2006/relationships/image" Target="../media/image43.png"/><Relationship Id="rId11" Type="http://schemas.openxmlformats.org/officeDocument/2006/relationships/image" Target="../media/image42.png"/><Relationship Id="rId10" Type="http://schemas.openxmlformats.org/officeDocument/2006/relationships/image" Target="../media/image41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6" Type="http://schemas.openxmlformats.org/officeDocument/2006/relationships/image" Target="../media/image46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jpeg"/><Relationship Id="rId8" Type="http://schemas.openxmlformats.org/officeDocument/2006/relationships/image" Target="../media/image51.jpeg"/><Relationship Id="rId7" Type="http://schemas.openxmlformats.org/officeDocument/2006/relationships/image" Target="../media/image50.jpeg"/><Relationship Id="rId6" Type="http://schemas.openxmlformats.org/officeDocument/2006/relationships/image" Target="../media/image4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6" Type="http://schemas.openxmlformats.org/officeDocument/2006/relationships/image" Target="../media/image5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4.png"/><Relationship Id="rId2" Type="http://schemas.microsoft.com/office/2007/relationships/hdphoto" Target="../media/image5.wdp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image" Target="../media/image17.jpeg"/><Relationship Id="rId7" Type="http://schemas.openxmlformats.org/officeDocument/2006/relationships/image" Target="../media/image16.jpeg"/><Relationship Id="rId6" Type="http://schemas.openxmlformats.org/officeDocument/2006/relationships/image" Target="../media/image15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10" Type="http://schemas.openxmlformats.org/officeDocument/2006/relationships/image" Target="../media/image19.jpe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14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7840200" y="3865418"/>
            <a:ext cx="2384454" cy="4603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zh-CN" altLang="en-US" sz="2400" b="1" cap="none" spc="0" dirty="0">
              <a:ln w="0"/>
              <a:solidFill>
                <a:srgbClr val="2F5AA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华光美黑_CNKI" panose="02000500000000000000" pitchFamily="2" charset="-122"/>
              <a:ea typeface="华光美黑_CNKI" panose="02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-431074" y="472440"/>
            <a:ext cx="12623074" cy="6385560"/>
          </a:xfrm>
          <a:prstGeom prst="rect">
            <a:avLst/>
          </a:prstGeom>
          <a:blipFill dpi="0" rotWithShape="1">
            <a:blip r:embed="rId1">
              <a:alphaModFix amt="34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Photocopy trans="30000" detail="2"/>
                      </a14:imgEffect>
                    </a14:imgLayer>
                  </a14:imgProps>
                </a:ext>
              </a:extLst>
            </a:blip>
            <a:srcRect/>
            <a:stretch>
              <a:fillRect t="-70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4035" name="内容占位符 1"/>
          <p:cNvSpPr>
            <a:spLocks noGrp="1" noChangeArrowheads="1"/>
          </p:cNvSpPr>
          <p:nvPr>
            <p:ph sz="quarter" idx="14"/>
          </p:nvPr>
        </p:nvSpPr>
        <p:spPr>
          <a:xfrm>
            <a:off x="393700" y="273050"/>
            <a:ext cx="6365875" cy="396875"/>
          </a:xfrm>
        </p:spPr>
        <p:txBody>
          <a:bodyPr/>
          <a:lstStyle/>
          <a:p>
            <a:pPr eaLnBrk="1" hangingPunct="1"/>
            <a:r>
              <a:rPr lang="zh-CN" altLang="en-US" sz="2800" dirty="0">
                <a:solidFill>
                  <a:srgbClr val="2C5090"/>
                </a:solidFill>
              </a:rPr>
              <a:t>教学条件及利用</a:t>
            </a:r>
            <a:endParaRPr lang="zh-CN" altLang="en-US" sz="2800" dirty="0">
              <a:solidFill>
                <a:srgbClr val="2C5090"/>
              </a:solidFill>
            </a:endParaRPr>
          </a:p>
        </p:txBody>
      </p:sp>
      <p:sp>
        <p:nvSpPr>
          <p:cNvPr id="21" name="圆角矩形 108589" descr="20141015_184214"/>
          <p:cNvSpPr/>
          <p:nvPr/>
        </p:nvSpPr>
        <p:spPr>
          <a:xfrm>
            <a:off x="940238" y="3429000"/>
            <a:ext cx="4676576" cy="3106119"/>
          </a:xfrm>
          <a:prstGeom prst="roundRect">
            <a:avLst>
              <a:gd name="adj" fmla="val 0"/>
            </a:avLst>
          </a:prstGeom>
          <a:blipFill rotWithShape="1">
            <a:blip r:embed="rId3"/>
            <a:stretch>
              <a:fillRect/>
            </a:stretch>
          </a:blipFill>
          <a:ln w="28575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>
            <a:reflection blurRad="6350" stA="50000" endA="300" endPos="55000" dir="5400000" sy="-100000" algn="bl" rotWithShape="0"/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185304" y="659977"/>
            <a:ext cx="3977647" cy="908029"/>
            <a:chOff x="5236" y="294"/>
            <a:chExt cx="3868" cy="883"/>
          </a:xfrm>
        </p:grpSpPr>
        <p:grpSp>
          <p:nvGrpSpPr>
            <p:cNvPr id="23" name="组合 22"/>
            <p:cNvGrpSpPr/>
            <p:nvPr/>
          </p:nvGrpSpPr>
          <p:grpSpPr>
            <a:xfrm>
              <a:off x="5236" y="294"/>
              <a:ext cx="3751" cy="883"/>
              <a:chOff x="4246185" y="1286668"/>
              <a:chExt cx="3777528" cy="2691516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圆角矩形 47"/>
              <p:cNvSpPr/>
              <p:nvPr/>
            </p:nvSpPr>
            <p:spPr>
              <a:xfrm>
                <a:off x="4281542" y="1393733"/>
                <a:ext cx="3742171" cy="258445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6" name="圆角矩形 48"/>
              <p:cNvSpPr/>
              <p:nvPr/>
            </p:nvSpPr>
            <p:spPr>
              <a:xfrm>
                <a:off x="4246185" y="1286668"/>
                <a:ext cx="3742173" cy="2584451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5433" y="422"/>
              <a:ext cx="3671" cy="5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同传翻译实训平台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7" name="圆角矩形 108594" descr="20141015_184321"/>
          <p:cNvSpPr/>
          <p:nvPr/>
        </p:nvSpPr>
        <p:spPr>
          <a:xfrm>
            <a:off x="6575187" y="3408682"/>
            <a:ext cx="4732893" cy="3126437"/>
          </a:xfrm>
          <a:prstGeom prst="roundRect">
            <a:avLst>
              <a:gd name="adj" fmla="val 0"/>
            </a:avLst>
          </a:prstGeom>
          <a:blipFill rotWithShape="1">
            <a:blip r:embed="rId4"/>
            <a:stretch>
              <a:fillRect/>
            </a:stretch>
          </a:blipFill>
          <a:ln w="28575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  <a:effectLst>
            <a:reflection blurRad="6350" stA="50000" endA="300" endPos="55000" dir="5400000" sy="-100000" algn="bl" rotWithShape="0"/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606409" y="2033717"/>
            <a:ext cx="8978023" cy="110799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拥有国内非常先进的同声传译实验室，该实验室既能进行真实国际会议传译又能开展仿真同传教学，而且可以进行中、英、日、法等多语种的接力同传。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0" y="-51067"/>
            <a:ext cx="12623074" cy="6385560"/>
          </a:xfrm>
          <a:prstGeom prst="rect">
            <a:avLst/>
          </a:prstGeom>
          <a:blipFill dpi="0" rotWithShape="1">
            <a:blip r:embed="rId1">
              <a:alphaModFix amt="34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Photocopy trans="30000" detail="2"/>
                      </a14:imgEffect>
                    </a14:imgLayer>
                  </a14:imgProps>
                </a:ext>
              </a:extLst>
            </a:blip>
            <a:srcRect/>
            <a:stretch>
              <a:fillRect t="-70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4035" name="内容占位符 1"/>
          <p:cNvSpPr>
            <a:spLocks noGrp="1" noChangeArrowheads="1"/>
          </p:cNvSpPr>
          <p:nvPr>
            <p:ph sz="quarter" idx="14"/>
          </p:nvPr>
        </p:nvSpPr>
        <p:spPr>
          <a:xfrm>
            <a:off x="393700" y="273050"/>
            <a:ext cx="6365875" cy="396875"/>
          </a:xfrm>
        </p:spPr>
        <p:txBody>
          <a:bodyPr/>
          <a:lstStyle/>
          <a:p>
            <a:pPr eaLnBrk="1" hangingPunct="1"/>
            <a:r>
              <a:rPr lang="zh-CN" altLang="en-US" sz="2800" dirty="0">
                <a:solidFill>
                  <a:srgbClr val="2C5090"/>
                </a:solidFill>
              </a:rPr>
              <a:t>教学条件及利用</a:t>
            </a:r>
            <a:endParaRPr lang="zh-CN" altLang="en-US" sz="2800" dirty="0">
              <a:solidFill>
                <a:srgbClr val="2C5090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221296" y="670261"/>
            <a:ext cx="4008498" cy="897745"/>
            <a:chOff x="5271" y="304"/>
            <a:chExt cx="3898" cy="873"/>
          </a:xfrm>
        </p:grpSpPr>
        <p:grpSp>
          <p:nvGrpSpPr>
            <p:cNvPr id="23" name="组合 22"/>
            <p:cNvGrpSpPr/>
            <p:nvPr/>
          </p:nvGrpSpPr>
          <p:grpSpPr>
            <a:xfrm>
              <a:off x="5271" y="304"/>
              <a:ext cx="3716" cy="873"/>
              <a:chOff x="4281542" y="1315726"/>
              <a:chExt cx="3742173" cy="2662458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5" name="圆角矩形 47"/>
              <p:cNvSpPr/>
              <p:nvPr/>
            </p:nvSpPr>
            <p:spPr>
              <a:xfrm>
                <a:off x="4281542" y="1393733"/>
                <a:ext cx="3742171" cy="2584451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26" name="圆角矩形 48"/>
              <p:cNvSpPr/>
              <p:nvPr/>
            </p:nvSpPr>
            <p:spPr>
              <a:xfrm>
                <a:off x="4281542" y="1315726"/>
                <a:ext cx="3742173" cy="2584453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5498" y="438"/>
              <a:ext cx="3671" cy="5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同声传译课堂实训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86278" y="2252313"/>
            <a:ext cx="12019444" cy="3539171"/>
            <a:chOff x="95095" y="1980258"/>
            <a:chExt cx="12324244" cy="362892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095" y="1980258"/>
              <a:ext cx="3091450" cy="23185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6545" y="3300980"/>
              <a:ext cx="3077599" cy="230819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4144" y="1980258"/>
              <a:ext cx="3077597" cy="230819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1741" y="3300979"/>
              <a:ext cx="3077598" cy="230819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/>
          <p:cNvSpPr/>
          <p:nvPr/>
        </p:nvSpPr>
        <p:spPr>
          <a:xfrm>
            <a:off x="-431074" y="601139"/>
            <a:ext cx="12623074" cy="6256861"/>
          </a:xfrm>
          <a:prstGeom prst="rect">
            <a:avLst/>
          </a:prstGeom>
          <a:blipFill dpi="0" rotWithShape="1">
            <a:blip r:embed="rId1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Photocopy trans="30000" detail="2"/>
                      </a14:imgEffect>
                    </a14:imgLayer>
                  </a14:imgProps>
                </a:ext>
              </a:extLst>
            </a:blip>
            <a:srcRect/>
            <a:stretch>
              <a:fillRect t="-70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4035" name="内容占位符 1"/>
          <p:cNvSpPr>
            <a:spLocks noGrp="1" noChangeArrowheads="1"/>
          </p:cNvSpPr>
          <p:nvPr>
            <p:ph sz="quarter" idx="14"/>
          </p:nvPr>
        </p:nvSpPr>
        <p:spPr>
          <a:xfrm>
            <a:off x="393700" y="273050"/>
            <a:ext cx="6365875" cy="396875"/>
          </a:xfrm>
        </p:spPr>
        <p:txBody>
          <a:bodyPr/>
          <a:lstStyle/>
          <a:p>
            <a:pPr eaLnBrk="1" hangingPunct="1"/>
            <a:r>
              <a:rPr lang="zh-CN" altLang="en-US" sz="2800" dirty="0">
                <a:solidFill>
                  <a:srgbClr val="2C5090"/>
                </a:solidFill>
              </a:rPr>
              <a:t>教学条件及利用</a:t>
            </a:r>
            <a:endParaRPr lang="zh-CN" altLang="en-US" sz="2800" dirty="0">
              <a:solidFill>
                <a:srgbClr val="2C5090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331923" y="471487"/>
            <a:ext cx="3624063" cy="1091750"/>
            <a:chOff x="5491" y="213"/>
            <a:chExt cx="3715" cy="847"/>
          </a:xfrm>
        </p:grpSpPr>
        <p:sp>
          <p:nvSpPr>
            <p:cNvPr id="14" name="圆角矩形 11"/>
            <p:cNvSpPr/>
            <p:nvPr/>
          </p:nvSpPr>
          <p:spPr>
            <a:xfrm>
              <a:off x="5491" y="213"/>
              <a:ext cx="3715" cy="847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491" y="457"/>
              <a:ext cx="3688" cy="3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仿真实验教学平台</a:t>
              </a:r>
              <a:endParaRPr kumimoji="0" lang="zh-CN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604154" y="1903621"/>
            <a:ext cx="898369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以该同传实验室为依托，应用课程仿真教学软件，进一步建设计算机辅助实验室，开展更广泛的口笔译仿真教学。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翻译工作坊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等课程开展各类仿真和实践。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圆角矩形 77869" descr="704-仿真实训中心-9"/>
          <p:cNvSpPr/>
          <p:nvPr/>
        </p:nvSpPr>
        <p:spPr>
          <a:xfrm>
            <a:off x="893128" y="3337104"/>
            <a:ext cx="5077281" cy="3472476"/>
          </a:xfrm>
          <a:prstGeom prst="roundRect">
            <a:avLst>
              <a:gd name="adj" fmla="val 16667"/>
            </a:avLst>
          </a:prstGeom>
          <a:blipFill rotWithShape="1">
            <a:blip r:embed="rId3"/>
            <a:stretch>
              <a:fillRect/>
            </a:stretch>
          </a:blipFill>
          <a:ln w="28575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0" name="圆角矩形 77870" descr="704-仿真实训中心-17"/>
          <p:cNvSpPr/>
          <p:nvPr/>
        </p:nvSpPr>
        <p:spPr>
          <a:xfrm>
            <a:off x="6143955" y="3288807"/>
            <a:ext cx="5360407" cy="3569193"/>
          </a:xfrm>
          <a:prstGeom prst="roundRect">
            <a:avLst>
              <a:gd name="adj" fmla="val 16667"/>
            </a:avLst>
          </a:prstGeom>
          <a:blipFill rotWithShape="1">
            <a:blip r:embed="rId4"/>
            <a:stretch>
              <a:fillRect/>
            </a:stretch>
          </a:blipFill>
          <a:ln w="28575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699618" y="3326100"/>
            <a:ext cx="10915001" cy="3531900"/>
            <a:chOff x="448271" y="2067693"/>
            <a:chExt cx="7217317" cy="2542297"/>
          </a:xfrm>
        </p:grpSpPr>
        <p:grpSp>
          <p:nvGrpSpPr>
            <p:cNvPr id="33" name="组合 32"/>
            <p:cNvGrpSpPr/>
            <p:nvPr/>
          </p:nvGrpSpPr>
          <p:grpSpPr>
            <a:xfrm>
              <a:off x="448271" y="2067693"/>
              <a:ext cx="7217317" cy="2542297"/>
              <a:chOff x="382812" y="2067693"/>
              <a:chExt cx="7217317" cy="2542297"/>
            </a:xfrm>
          </p:grpSpPr>
          <p:pic>
            <p:nvPicPr>
              <p:cNvPr id="36" name="图片 3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2812" y="2067693"/>
                <a:ext cx="3702375" cy="2542297"/>
              </a:xfrm>
              <a:prstGeom prst="roundRect">
                <a:avLst/>
              </a:prstGeom>
            </p:spPr>
          </p:pic>
          <p:pic>
            <p:nvPicPr>
              <p:cNvPr id="37" name="图片 3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85857" y="2094560"/>
                <a:ext cx="3714272" cy="2488562"/>
              </a:xfrm>
              <a:prstGeom prst="roundRect">
                <a:avLst/>
              </a:prstGeom>
            </p:spPr>
          </p:pic>
          <p:sp>
            <p:nvSpPr>
              <p:cNvPr id="38" name="矩形 37"/>
              <p:cNvSpPr/>
              <p:nvPr/>
            </p:nvSpPr>
            <p:spPr>
              <a:xfrm>
                <a:off x="612140" y="4299942"/>
                <a:ext cx="6912188" cy="310048"/>
              </a:xfrm>
              <a:prstGeom prst="rect">
                <a:avLst/>
              </a:prstGeom>
              <a:solidFill>
                <a:srgbClr val="CDD5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sp>
          <p:nvSpPr>
            <p:cNvPr id="34" name="文本框 33"/>
            <p:cNvSpPr txBox="1"/>
            <p:nvPr/>
          </p:nvSpPr>
          <p:spPr>
            <a:xfrm>
              <a:off x="1907115" y="4341363"/>
              <a:ext cx="1868434" cy="2342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1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Before</a:t>
              </a:r>
              <a:endPara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5736964" y="4328349"/>
              <a:ext cx="1868434" cy="2342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1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After</a:t>
              </a:r>
              <a:endPara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77381" y="3267086"/>
            <a:ext cx="11122412" cy="3582487"/>
            <a:chOff x="515711" y="2166634"/>
            <a:chExt cx="7385155" cy="2505511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5711" y="2166634"/>
              <a:ext cx="3726216" cy="2477603"/>
            </a:xfrm>
            <a:prstGeom prst="round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0425" y="2192738"/>
              <a:ext cx="3670441" cy="2459195"/>
            </a:xfrm>
            <a:prstGeom prst="roundRect">
              <a:avLst/>
            </a:prstGeom>
          </p:spPr>
        </p:pic>
        <p:sp>
          <p:nvSpPr>
            <p:cNvPr id="42" name="矩形 41"/>
            <p:cNvSpPr/>
            <p:nvPr/>
          </p:nvSpPr>
          <p:spPr>
            <a:xfrm>
              <a:off x="759773" y="4255842"/>
              <a:ext cx="7084539" cy="41630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869001" y="4338261"/>
              <a:ext cx="1512168" cy="2200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仿真前</a:t>
              </a:r>
              <a:endPara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5734708" y="4329539"/>
              <a:ext cx="1512168" cy="2200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仿真后</a:t>
              </a:r>
              <a:endPara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矩形 72"/>
          <p:cNvSpPr/>
          <p:nvPr/>
        </p:nvSpPr>
        <p:spPr>
          <a:xfrm>
            <a:off x="-431074" y="1399301"/>
            <a:ext cx="12623074" cy="5458699"/>
          </a:xfrm>
          <a:prstGeom prst="rect">
            <a:avLst/>
          </a:prstGeom>
          <a:blipFill dpi="0" rotWithShape="1">
            <a:blip r:embed="rId1">
              <a:alphaModFix amt="57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Photocopy trans="30000" detail="2"/>
                      </a14:imgEffect>
                    </a14:imgLayer>
                  </a14:imgProps>
                </a:ext>
              </a:extLst>
            </a:blip>
            <a:srcRect/>
            <a:stretch>
              <a:fillRect t="-70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2530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b="13820"/>
          <a:stretch>
            <a:fillRect/>
          </a:stretch>
        </p:blipFill>
        <p:spPr bwMode="auto">
          <a:xfrm>
            <a:off x="0" y="-20637"/>
            <a:ext cx="12192000" cy="135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0" y="-53564"/>
            <a:ext cx="12192000" cy="1420031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rgbClr val="6879A6">
                  <a:alpha val="67000"/>
                </a:srgbClr>
              </a:gs>
              <a:gs pos="50000">
                <a:schemeClr val="accent1">
                  <a:lumMod val="75000"/>
                  <a:alpha val="76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6879A6"/>
              </a:solidFill>
              <a:effectLst/>
              <a:uLnTx/>
              <a:uFillTx/>
              <a:latin typeface="苹方 常规" panose="020B0300000000000000" pitchFamily="34" charset="-122"/>
              <a:ea typeface="苹方 常规" panose="020B0300000000000000" pitchFamily="34" charset="-122"/>
              <a:cs typeface="+mn-cs"/>
            </a:endParaRPr>
          </a:p>
        </p:txBody>
      </p:sp>
      <p:sp>
        <p:nvSpPr>
          <p:cNvPr id="3" name="文本框 13"/>
          <p:cNvSpPr txBox="1">
            <a:spLocks noChangeArrowheads="1"/>
          </p:cNvSpPr>
          <p:nvPr/>
        </p:nvSpPr>
        <p:spPr bwMode="auto">
          <a:xfrm>
            <a:off x="337336" y="512643"/>
            <a:ext cx="661035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第六部分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培养效果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汉仪智能黑体" panose="00020600040101010101" pitchFamily="18" charset="-122"/>
              <a:ea typeface="阿里汉仪智能黑体" panose="00020600040101010101" pitchFamily="18" charset="-122"/>
              <a:cs typeface="+mn-cs"/>
            </a:endParaRPr>
          </a:p>
        </p:txBody>
      </p:sp>
      <p:pic>
        <p:nvPicPr>
          <p:cNvPr id="4" name="图片 4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4" t="-600"/>
          <a:stretch>
            <a:fillRect/>
          </a:stretch>
        </p:blipFill>
        <p:spPr bwMode="auto">
          <a:xfrm>
            <a:off x="9710119" y="-20638"/>
            <a:ext cx="2322407" cy="88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31"/>
          <a:stretch>
            <a:fillRect/>
          </a:stretch>
        </p:blipFill>
        <p:spPr bwMode="auto">
          <a:xfrm>
            <a:off x="9207078" y="100094"/>
            <a:ext cx="503041" cy="64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燕尾形 77"/>
          <p:cNvSpPr/>
          <p:nvPr/>
        </p:nvSpPr>
        <p:spPr>
          <a:xfrm>
            <a:off x="4094696" y="3150643"/>
            <a:ext cx="1089331" cy="1183631"/>
          </a:xfrm>
          <a:prstGeom prst="chevron">
            <a:avLst>
              <a:gd name="adj" fmla="val 5442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3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1" name="燕尾形 78"/>
          <p:cNvSpPr/>
          <p:nvPr/>
        </p:nvSpPr>
        <p:spPr>
          <a:xfrm>
            <a:off x="5054808" y="3150643"/>
            <a:ext cx="1090956" cy="1183631"/>
          </a:xfrm>
          <a:prstGeom prst="chevron">
            <a:avLst>
              <a:gd name="adj" fmla="val 54429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3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2" name="燕尾形 79"/>
          <p:cNvSpPr/>
          <p:nvPr/>
        </p:nvSpPr>
        <p:spPr>
          <a:xfrm>
            <a:off x="6014915" y="3150643"/>
            <a:ext cx="1090956" cy="1183631"/>
          </a:xfrm>
          <a:prstGeom prst="chevron">
            <a:avLst>
              <a:gd name="adj" fmla="val 5442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3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3" name="燕尾形 80"/>
          <p:cNvSpPr/>
          <p:nvPr/>
        </p:nvSpPr>
        <p:spPr>
          <a:xfrm>
            <a:off x="6940183" y="3150643"/>
            <a:ext cx="1090956" cy="1183631"/>
          </a:xfrm>
          <a:prstGeom prst="chevron">
            <a:avLst>
              <a:gd name="adj" fmla="val 5442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5" rIns="121908" bIns="60955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32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24" name="直接连接符 23"/>
          <p:cNvCxnSpPr/>
          <p:nvPr/>
        </p:nvCxnSpPr>
        <p:spPr>
          <a:xfrm>
            <a:off x="6302941" y="2672657"/>
            <a:ext cx="0" cy="465286"/>
          </a:xfrm>
          <a:prstGeom prst="line">
            <a:avLst/>
          </a:prstGeom>
          <a:ln w="28575">
            <a:solidFill>
              <a:srgbClr val="2C509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4382728" y="1928161"/>
            <a:ext cx="0" cy="1214015"/>
          </a:xfrm>
          <a:prstGeom prst="line">
            <a:avLst/>
          </a:prstGeom>
          <a:ln w="28575">
            <a:solidFill>
              <a:srgbClr val="2C509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>
          <a:xfrm flipH="1" flipV="1">
            <a:off x="7840208" y="4331742"/>
            <a:ext cx="19378" cy="1480102"/>
          </a:xfrm>
          <a:prstGeom prst="line">
            <a:avLst/>
          </a:prstGeom>
          <a:ln w="28575">
            <a:solidFill>
              <a:srgbClr val="2C509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V="1">
            <a:off x="5327608" y="4407377"/>
            <a:ext cx="0" cy="493341"/>
          </a:xfrm>
          <a:prstGeom prst="line">
            <a:avLst/>
          </a:prstGeom>
          <a:ln w="28575">
            <a:solidFill>
              <a:srgbClr val="2C5090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五边形 85"/>
          <p:cNvSpPr/>
          <p:nvPr/>
        </p:nvSpPr>
        <p:spPr>
          <a:xfrm>
            <a:off x="2302007" y="3140754"/>
            <a:ext cx="7872873" cy="1190309"/>
          </a:xfrm>
          <a:prstGeom prst="homePlate">
            <a:avLst>
              <a:gd name="adj" fmla="val 47961"/>
            </a:avLst>
          </a:prstGeom>
          <a:ln w="12700">
            <a:solidFill>
              <a:srgbClr val="2C50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908" tIns="60955" rIns="121908" bIns="60955"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32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485390" y="1551457"/>
            <a:ext cx="4505543" cy="880533"/>
            <a:chOff x="814328" y="3219336"/>
            <a:chExt cx="2329154" cy="383438"/>
          </a:xfrm>
        </p:grpSpPr>
        <p:grpSp>
          <p:nvGrpSpPr>
            <p:cNvPr id="43" name="组合 42"/>
            <p:cNvGrpSpPr/>
            <p:nvPr/>
          </p:nvGrpSpPr>
          <p:grpSpPr>
            <a:xfrm>
              <a:off x="814328" y="3219336"/>
              <a:ext cx="2329154" cy="383438"/>
              <a:chOff x="2173927" y="3285520"/>
              <a:chExt cx="2955481" cy="486547"/>
            </a:xfrm>
          </p:grpSpPr>
          <p:grpSp>
            <p:nvGrpSpPr>
              <p:cNvPr id="45" name="组合 44"/>
              <p:cNvGrpSpPr/>
              <p:nvPr/>
            </p:nvGrpSpPr>
            <p:grpSpPr>
              <a:xfrm>
                <a:off x="2173927" y="3285520"/>
                <a:ext cx="2955481" cy="486547"/>
                <a:chOff x="4304043" y="1286673"/>
                <a:chExt cx="6590400" cy="2444752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7" name="圆角矩形 91"/>
                <p:cNvSpPr/>
                <p:nvPr/>
              </p:nvSpPr>
              <p:spPr>
                <a:xfrm>
                  <a:off x="4304043" y="1286673"/>
                  <a:ext cx="6414044" cy="2444752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48" name="圆角矩形 92"/>
                <p:cNvSpPr/>
                <p:nvPr/>
              </p:nvSpPr>
              <p:spPr>
                <a:xfrm>
                  <a:off x="4351923" y="1373341"/>
                  <a:ext cx="6542520" cy="2173383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</p:grpSp>
          <p:sp>
            <p:nvSpPr>
              <p:cNvPr id="46" name="椭圆 45"/>
              <p:cNvSpPr/>
              <p:nvPr/>
            </p:nvSpPr>
            <p:spPr>
              <a:xfrm>
                <a:off x="2270357" y="3396706"/>
                <a:ext cx="321386" cy="27920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rPr>
                  <a:t>1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sp>
          <p:nvSpPr>
            <p:cNvPr id="44" name="TextBox 88"/>
            <p:cNvSpPr txBox="1"/>
            <p:nvPr/>
          </p:nvSpPr>
          <p:spPr>
            <a:xfrm>
              <a:off x="1205927" y="3349913"/>
              <a:ext cx="1926672" cy="1774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等线" panose="02010600030101010101" charset="-122"/>
                  <a:ea typeface="微软雅黑" panose="020B0503020204020204" pitchFamily="34" charset="-122"/>
                  <a:cs typeface="+mn-cs"/>
                </a:rPr>
                <a:t>考取全国翻译资格证书（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等线" panose="02010600030101010101" charset="-122"/>
                  <a:ea typeface="微软雅黑" panose="020B0503020204020204" pitchFamily="34" charset="-122"/>
                  <a:cs typeface="+mn-cs"/>
                </a:rPr>
                <a:t>CATTI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等线" panose="02010600030101010101" charset="-122"/>
                  <a:ea typeface="微软雅黑" panose="020B0503020204020204" pitchFamily="34" charset="-122"/>
                  <a:cs typeface="+mn-cs"/>
                </a:rPr>
                <a:t>）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963229" y="4900718"/>
            <a:ext cx="4597164" cy="809343"/>
            <a:chOff x="814325" y="3219334"/>
            <a:chExt cx="2266826" cy="432536"/>
          </a:xfrm>
        </p:grpSpPr>
        <p:grpSp>
          <p:nvGrpSpPr>
            <p:cNvPr id="50" name="组合 49"/>
            <p:cNvGrpSpPr/>
            <p:nvPr/>
          </p:nvGrpSpPr>
          <p:grpSpPr>
            <a:xfrm>
              <a:off x="814325" y="3219334"/>
              <a:ext cx="2266826" cy="432536"/>
              <a:chOff x="2173923" y="3285519"/>
              <a:chExt cx="2876392" cy="548848"/>
            </a:xfrm>
          </p:grpSpPr>
          <p:grpSp>
            <p:nvGrpSpPr>
              <p:cNvPr id="52" name="组合 51"/>
              <p:cNvGrpSpPr/>
              <p:nvPr/>
            </p:nvGrpSpPr>
            <p:grpSpPr>
              <a:xfrm>
                <a:off x="2173923" y="3285519"/>
                <a:ext cx="2876392" cy="548848"/>
                <a:chOff x="4304035" y="1286668"/>
                <a:chExt cx="641403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4" name="圆角矩形 98"/>
                <p:cNvSpPr/>
                <p:nvPr/>
              </p:nvSpPr>
              <p:spPr>
                <a:xfrm>
                  <a:off x="4304035" y="1286668"/>
                  <a:ext cx="641403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55" name="圆角矩形 99"/>
                <p:cNvSpPr/>
                <p:nvPr/>
              </p:nvSpPr>
              <p:spPr>
                <a:xfrm>
                  <a:off x="4351922" y="1373339"/>
                  <a:ext cx="632387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</p:grpSp>
          <p:sp>
            <p:nvSpPr>
              <p:cNvPr id="53" name="椭圆 52"/>
              <p:cNvSpPr/>
              <p:nvPr/>
            </p:nvSpPr>
            <p:spPr>
              <a:xfrm>
                <a:off x="2288027" y="3372244"/>
                <a:ext cx="392760" cy="392761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rPr>
                  <a:t>2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sp>
          <p:nvSpPr>
            <p:cNvPr id="51" name="TextBox 95"/>
            <p:cNvSpPr txBox="1"/>
            <p:nvPr/>
          </p:nvSpPr>
          <p:spPr>
            <a:xfrm>
              <a:off x="1156710" y="3348402"/>
              <a:ext cx="1808518" cy="19738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参加英语类比赛获奖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5441473" y="1940192"/>
            <a:ext cx="3711431" cy="655259"/>
            <a:chOff x="814328" y="3173315"/>
            <a:chExt cx="2710558" cy="478554"/>
          </a:xfrm>
        </p:grpSpPr>
        <p:grpSp>
          <p:nvGrpSpPr>
            <p:cNvPr id="57" name="组合 56"/>
            <p:cNvGrpSpPr/>
            <p:nvPr/>
          </p:nvGrpSpPr>
          <p:grpSpPr>
            <a:xfrm>
              <a:off x="814328" y="3173315"/>
              <a:ext cx="2710558" cy="478554"/>
              <a:chOff x="2173927" y="3227127"/>
              <a:chExt cx="3439447" cy="607241"/>
            </a:xfrm>
          </p:grpSpPr>
          <p:grpSp>
            <p:nvGrpSpPr>
              <p:cNvPr id="59" name="组合 58"/>
              <p:cNvGrpSpPr/>
              <p:nvPr/>
            </p:nvGrpSpPr>
            <p:grpSpPr>
              <a:xfrm>
                <a:off x="2173927" y="3227127"/>
                <a:ext cx="3439447" cy="607241"/>
                <a:chOff x="4304043" y="993263"/>
                <a:chExt cx="7669587" cy="3051198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1" name="圆角矩形 105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62" name="圆角矩形 106"/>
                <p:cNvSpPr/>
                <p:nvPr/>
              </p:nvSpPr>
              <p:spPr>
                <a:xfrm>
                  <a:off x="4351921" y="993263"/>
                  <a:ext cx="7621709" cy="296452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</p:grpSp>
          <p:sp>
            <p:nvSpPr>
              <p:cNvPr id="60" name="椭圆 59"/>
              <p:cNvSpPr/>
              <p:nvPr/>
            </p:nvSpPr>
            <p:spPr>
              <a:xfrm>
                <a:off x="2307129" y="3306156"/>
                <a:ext cx="392761" cy="392761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rPr>
                  <a:t>3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sp>
          <p:nvSpPr>
            <p:cNvPr id="58" name="TextBox 102"/>
            <p:cNvSpPr txBox="1"/>
            <p:nvPr/>
          </p:nvSpPr>
          <p:spPr>
            <a:xfrm>
              <a:off x="1158309" y="3277084"/>
              <a:ext cx="2238598" cy="2697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参加翻译比赛获奖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731567" y="5889050"/>
            <a:ext cx="3536055" cy="738174"/>
            <a:chOff x="814328" y="3219332"/>
            <a:chExt cx="2266828" cy="432536"/>
          </a:xfrm>
        </p:grpSpPr>
        <p:grpSp>
          <p:nvGrpSpPr>
            <p:cNvPr id="64" name="组合 63"/>
            <p:cNvGrpSpPr/>
            <p:nvPr/>
          </p:nvGrpSpPr>
          <p:grpSpPr>
            <a:xfrm>
              <a:off x="814328" y="3219332"/>
              <a:ext cx="2266828" cy="432536"/>
              <a:chOff x="2173927" y="3285517"/>
              <a:chExt cx="2876395" cy="548848"/>
            </a:xfrm>
          </p:grpSpPr>
          <p:grpSp>
            <p:nvGrpSpPr>
              <p:cNvPr id="66" name="组合 65"/>
              <p:cNvGrpSpPr/>
              <p:nvPr/>
            </p:nvGrpSpPr>
            <p:grpSpPr>
              <a:xfrm>
                <a:off x="2173927" y="3285517"/>
                <a:ext cx="2876395" cy="548848"/>
                <a:chOff x="4304043" y="1286660"/>
                <a:chExt cx="6414045" cy="2757794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8" name="圆角矩形 112"/>
                <p:cNvSpPr/>
                <p:nvPr/>
              </p:nvSpPr>
              <p:spPr>
                <a:xfrm>
                  <a:off x="4304043" y="1286660"/>
                  <a:ext cx="6414045" cy="2757794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69" name="圆角矩形 113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</p:grpSp>
          <p:sp>
            <p:nvSpPr>
              <p:cNvPr id="67" name="椭圆 66"/>
              <p:cNvSpPr/>
              <p:nvPr/>
            </p:nvSpPr>
            <p:spPr>
              <a:xfrm>
                <a:off x="2343625" y="3389371"/>
                <a:ext cx="329524" cy="33143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rPr>
                  <a:t>4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sp>
          <p:nvSpPr>
            <p:cNvPr id="65" name="TextBox 109"/>
            <p:cNvSpPr txBox="1"/>
            <p:nvPr/>
          </p:nvSpPr>
          <p:spPr>
            <a:xfrm>
              <a:off x="1085352" y="3345963"/>
              <a:ext cx="1926671" cy="2164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发表诗歌文章等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10600030101010101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70" name="组合 69"/>
          <p:cNvGrpSpPr>
            <a:grpSpLocks noChangeAspect="1"/>
          </p:cNvGrpSpPr>
          <p:nvPr/>
        </p:nvGrpSpPr>
        <p:grpSpPr>
          <a:xfrm rot="19800000">
            <a:off x="8456846" y="2720862"/>
            <a:ext cx="2265201" cy="2161076"/>
            <a:chOff x="3197225" y="3458369"/>
            <a:chExt cx="533400" cy="487363"/>
          </a:xfrm>
          <a:solidFill>
            <a:schemeClr val="tx1">
              <a:lumMod val="65000"/>
              <a:lumOff val="35000"/>
            </a:schemeClr>
          </a:solidFill>
          <a:scene3d>
            <a:camera prst="orthographicFront">
              <a:rot lat="0" lon="0" rev="21299999"/>
            </a:camera>
            <a:lightRig rig="threePt" dir="t"/>
          </a:scene3d>
        </p:grpSpPr>
        <p:sp>
          <p:nvSpPr>
            <p:cNvPr id="71" name="Oval 312"/>
            <p:cNvSpPr>
              <a:spLocks noChangeArrowheads="1"/>
            </p:cNvSpPr>
            <p:nvPr/>
          </p:nvSpPr>
          <p:spPr bwMode="auto">
            <a:xfrm>
              <a:off x="3568700" y="3458369"/>
              <a:ext cx="93663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32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72" name="Freeform 313"/>
            <p:cNvSpPr/>
            <p:nvPr/>
          </p:nvSpPr>
          <p:spPr bwMode="auto">
            <a:xfrm>
              <a:off x="3197225" y="3513932"/>
              <a:ext cx="533400" cy="431800"/>
            </a:xfrm>
            <a:custGeom>
              <a:avLst/>
              <a:gdLst>
                <a:gd name="T0" fmla="*/ 7 w 142"/>
                <a:gd name="T1" fmla="*/ 60 h 115"/>
                <a:gd name="T2" fmla="*/ 9 w 142"/>
                <a:gd name="T3" fmla="*/ 60 h 115"/>
                <a:gd name="T4" fmla="*/ 36 w 142"/>
                <a:gd name="T5" fmla="*/ 60 h 115"/>
                <a:gd name="T6" fmla="*/ 77 w 142"/>
                <a:gd name="T7" fmla="*/ 12 h 115"/>
                <a:gd name="T8" fmla="*/ 67 w 142"/>
                <a:gd name="T9" fmla="*/ 12 h 115"/>
                <a:gd name="T10" fmla="*/ 48 w 142"/>
                <a:gd name="T11" fmla="*/ 34 h 115"/>
                <a:gd name="T12" fmla="*/ 43 w 142"/>
                <a:gd name="T13" fmla="*/ 36 h 115"/>
                <a:gd name="T14" fmla="*/ 37 w 142"/>
                <a:gd name="T15" fmla="*/ 30 h 115"/>
                <a:gd name="T16" fmla="*/ 39 w 142"/>
                <a:gd name="T17" fmla="*/ 25 h 115"/>
                <a:gd name="T18" fmla="*/ 59 w 142"/>
                <a:gd name="T19" fmla="*/ 2 h 115"/>
                <a:gd name="T20" fmla="*/ 64 w 142"/>
                <a:gd name="T21" fmla="*/ 0 h 115"/>
                <a:gd name="T22" fmla="*/ 93 w 142"/>
                <a:gd name="T23" fmla="*/ 0 h 115"/>
                <a:gd name="T24" fmla="*/ 114 w 142"/>
                <a:gd name="T25" fmla="*/ 15 h 115"/>
                <a:gd name="T26" fmla="*/ 114 w 142"/>
                <a:gd name="T27" fmla="*/ 32 h 115"/>
                <a:gd name="T28" fmla="*/ 135 w 142"/>
                <a:gd name="T29" fmla="*/ 32 h 115"/>
                <a:gd name="T30" fmla="*/ 139 w 142"/>
                <a:gd name="T31" fmla="*/ 34 h 115"/>
                <a:gd name="T32" fmla="*/ 139 w 142"/>
                <a:gd name="T33" fmla="*/ 43 h 115"/>
                <a:gd name="T34" fmla="*/ 135 w 142"/>
                <a:gd name="T35" fmla="*/ 45 h 115"/>
                <a:gd name="T36" fmla="*/ 109 w 142"/>
                <a:gd name="T37" fmla="*/ 45 h 115"/>
                <a:gd name="T38" fmla="*/ 101 w 142"/>
                <a:gd name="T39" fmla="*/ 38 h 115"/>
                <a:gd name="T40" fmla="*/ 101 w 142"/>
                <a:gd name="T41" fmla="*/ 27 h 115"/>
                <a:gd name="T42" fmla="*/ 86 w 142"/>
                <a:gd name="T43" fmla="*/ 45 h 115"/>
                <a:gd name="T44" fmla="*/ 100 w 142"/>
                <a:gd name="T45" fmla="*/ 59 h 115"/>
                <a:gd name="T46" fmla="*/ 101 w 142"/>
                <a:gd name="T47" fmla="*/ 69 h 115"/>
                <a:gd name="T48" fmla="*/ 92 w 142"/>
                <a:gd name="T49" fmla="*/ 109 h 115"/>
                <a:gd name="T50" fmla="*/ 85 w 142"/>
                <a:gd name="T51" fmla="*/ 115 h 115"/>
                <a:gd name="T52" fmla="*/ 77 w 142"/>
                <a:gd name="T53" fmla="*/ 108 h 115"/>
                <a:gd name="T54" fmla="*/ 77 w 142"/>
                <a:gd name="T55" fmla="*/ 106 h 115"/>
                <a:gd name="T56" fmla="*/ 85 w 142"/>
                <a:gd name="T57" fmla="*/ 72 h 115"/>
                <a:gd name="T58" fmla="*/ 66 w 142"/>
                <a:gd name="T59" fmla="*/ 54 h 115"/>
                <a:gd name="T60" fmla="*/ 50 w 142"/>
                <a:gd name="T61" fmla="*/ 72 h 115"/>
                <a:gd name="T62" fmla="*/ 41 w 142"/>
                <a:gd name="T63" fmla="*/ 75 h 115"/>
                <a:gd name="T64" fmla="*/ 8 w 142"/>
                <a:gd name="T65" fmla="*/ 75 h 115"/>
                <a:gd name="T66" fmla="*/ 1 w 142"/>
                <a:gd name="T67" fmla="*/ 69 h 115"/>
                <a:gd name="T68" fmla="*/ 7 w 142"/>
                <a:gd name="T69" fmla="*/ 6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" h="115">
                  <a:moveTo>
                    <a:pt x="7" y="60"/>
                  </a:moveTo>
                  <a:cubicBezTo>
                    <a:pt x="7" y="60"/>
                    <a:pt x="8" y="60"/>
                    <a:pt x="9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7" y="35"/>
                    <a:pt x="45" y="36"/>
                    <a:pt x="43" y="36"/>
                  </a:cubicBezTo>
                  <a:cubicBezTo>
                    <a:pt x="40" y="36"/>
                    <a:pt x="37" y="33"/>
                    <a:pt x="37" y="30"/>
                  </a:cubicBezTo>
                  <a:cubicBezTo>
                    <a:pt x="37" y="28"/>
                    <a:pt x="38" y="26"/>
                    <a:pt x="39" y="25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1" y="1"/>
                    <a:pt x="62" y="0"/>
                    <a:pt x="64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112" y="14"/>
                    <a:pt x="114" y="15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35" y="32"/>
                    <a:pt x="135" y="32"/>
                    <a:pt x="135" y="32"/>
                  </a:cubicBezTo>
                  <a:cubicBezTo>
                    <a:pt x="137" y="32"/>
                    <a:pt x="138" y="33"/>
                    <a:pt x="139" y="34"/>
                  </a:cubicBezTo>
                  <a:cubicBezTo>
                    <a:pt x="142" y="36"/>
                    <a:pt x="142" y="40"/>
                    <a:pt x="139" y="43"/>
                  </a:cubicBezTo>
                  <a:cubicBezTo>
                    <a:pt x="138" y="44"/>
                    <a:pt x="137" y="44"/>
                    <a:pt x="135" y="45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01" y="44"/>
                    <a:pt x="101" y="38"/>
                    <a:pt x="101" y="3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100" y="59"/>
                    <a:pt x="103" y="62"/>
                    <a:pt x="101" y="6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2" y="113"/>
                    <a:pt x="88" y="115"/>
                    <a:pt x="85" y="115"/>
                  </a:cubicBezTo>
                  <a:cubicBezTo>
                    <a:pt x="80" y="115"/>
                    <a:pt x="77" y="112"/>
                    <a:pt x="77" y="108"/>
                  </a:cubicBezTo>
                  <a:cubicBezTo>
                    <a:pt x="77" y="107"/>
                    <a:pt x="77" y="106"/>
                    <a:pt x="77" y="106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0" y="72"/>
                    <a:pt x="48" y="75"/>
                    <a:pt x="41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5" y="75"/>
                    <a:pt x="2" y="73"/>
                    <a:pt x="1" y="69"/>
                  </a:cubicBezTo>
                  <a:cubicBezTo>
                    <a:pt x="0" y="65"/>
                    <a:pt x="2" y="61"/>
                    <a:pt x="7" y="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85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32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 descr="广财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531" y="92704"/>
            <a:ext cx="664559" cy="882709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870732" y="91440"/>
          <a:ext cx="10185379" cy="66991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7925"/>
                <a:gridCol w="1939748"/>
                <a:gridCol w="2852043"/>
                <a:gridCol w="3005663"/>
              </a:tblGrid>
              <a:tr h="41878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参加比赛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指导老师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获奖学生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所获奖项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94522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第十届全国口译大赛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葛</a:t>
                      </a:r>
                      <a:r>
                        <a:rPr lang="en-US" altLang="zh-CN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zh-CN" alt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丽（翻译系）</a:t>
                      </a:r>
                      <a:endParaRPr lang="zh-CN" altLang="en-US" sz="1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2019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级法学系（中外合作班）顾嘉辉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2018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级商英系 苏雨欣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北上广赛区大区赛三等奖</a:t>
                      </a:r>
                      <a:endParaRPr lang="en-US" altLang="zh-CN" sz="1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北上广赛区大区赛优秀奖</a:t>
                      </a:r>
                      <a:endParaRPr lang="zh-CN" altLang="en-US" sz="18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/>
                </a:tc>
              </a:tr>
              <a:tr h="281175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2019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级法学系（中外合作班）顾嘉辉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2018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级商英系 苏雨欣</a:t>
                      </a:r>
                      <a:endParaRPr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2018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级翻译系 庞淇殷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2018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级翻译系 梁景峰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2018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级商英系 温思娴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2018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级商英系 李勇杰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2018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级商英系 谢凯珊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2019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级英语系 王一桢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2019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级商英系 王苏杭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广东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海南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港澳台赛区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复赛二等奖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广东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海南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港澳台赛区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复赛三等奖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广东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海南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港澳台赛区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复赛优秀奖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</a:endParaRPr>
                    </a:p>
                  </a:txBody>
                  <a:tcPr/>
                </a:tc>
              </a:tr>
              <a:tr h="106700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2021“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高教社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”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杯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全国商务英语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实践大赛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林嘉新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（翻译系）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李奕奇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（商英系）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火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敬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（商英系）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商英系 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黄嘉怡、骆明桥、</a:t>
                      </a:r>
                      <a:r>
                        <a:rPr sz="1800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辜卓清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</a:t>
                      </a:r>
                      <a:r>
                        <a:rPr sz="1800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李佳蓿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、杨妙纯、</a:t>
                      </a:r>
                      <a:r>
                        <a:rPr sz="1800" dirty="0" err="1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蒋雅杰</a:t>
                      </a:r>
                      <a:endParaRPr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总决赛全国二等奖</a:t>
                      </a:r>
                      <a:endParaRPr lang="zh-CN" altLang="en-US" sz="1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76661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2021“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外研社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·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国才杯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”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全国英语阅读大赛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陈</a:t>
                      </a:r>
                      <a:r>
                        <a:rPr lang="en-US" altLang="zh-CN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</a:t>
                      </a:r>
                      <a:r>
                        <a:rPr lang="zh-CN" alt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如</a:t>
                      </a:r>
                      <a:r>
                        <a:rPr lang="zh-CN" alt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（翻译系）</a:t>
                      </a:r>
                      <a:endParaRPr lang="zh-CN" altLang="en-US" sz="1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2018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级商英系 温思娴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2018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级商英系 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崔雨晴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广东赛区复赛二等奖</a:t>
                      </a:r>
                      <a:endParaRPr lang="zh-CN" altLang="en-US" sz="180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广东赛区复赛三等奖</a:t>
                      </a:r>
                      <a:endParaRPr lang="zh-CN" altLang="en-US" sz="18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/>
                </a:tc>
              </a:tr>
              <a:tr h="66690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2021“</a:t>
                      </a:r>
                      <a:r>
                        <a:rPr lang="zh-CN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策马杯</a:t>
                      </a:r>
                      <a:r>
                        <a:rPr lang="en-US" altLang="zh-CN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”</a:t>
                      </a:r>
                      <a:r>
                        <a:rPr lang="zh-CN" alt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全国英语公众演讲大赛</a:t>
                      </a:r>
                      <a:endParaRPr lang="zh-CN" altLang="en-US" sz="180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马祎秀</a:t>
                      </a:r>
                      <a:r>
                        <a:rPr lang="zh-CN" altLang="en-US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（翻译系）</a:t>
                      </a:r>
                      <a:endParaRPr lang="zh-CN" altLang="en-US" sz="18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2020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级翻译系 张培丹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南北大区赛三等奖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广东省复赛二等奖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287904" y="1633872"/>
            <a:ext cx="1389963" cy="3146520"/>
            <a:chOff x="219961" y="1873357"/>
            <a:chExt cx="1389963" cy="3146520"/>
          </a:xfrm>
        </p:grpSpPr>
        <p:sp>
          <p:nvSpPr>
            <p:cNvPr id="12" name="文本框 13"/>
            <p:cNvSpPr txBox="1">
              <a:spLocks noChangeArrowheads="1"/>
            </p:cNvSpPr>
            <p:nvPr/>
          </p:nvSpPr>
          <p:spPr bwMode="auto">
            <a:xfrm>
              <a:off x="846998" y="2465332"/>
              <a:ext cx="762926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C5090"/>
                  </a:solidFill>
                  <a:effectLst>
                    <a:outerShdw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阿里汉仪智能黑体" panose="00020600040101010101" pitchFamily="18" charset="-122"/>
                  <a:ea typeface="阿里汉仪智能黑体" panose="00020600040101010101" pitchFamily="18" charset="-122"/>
                  <a:cs typeface="+mn-cs"/>
                </a:rPr>
                <a:t>培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C5090"/>
                  </a:solidFill>
                  <a:effectLst>
                    <a:outerShdw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阿里汉仪智能黑体" panose="00020600040101010101" pitchFamily="18" charset="-122"/>
                  <a:ea typeface="阿里汉仪智能黑体" panose="00020600040101010101" pitchFamily="18" charset="-122"/>
                  <a:cs typeface="+mn-cs"/>
                </a:rPr>
                <a:t>养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C5090"/>
                  </a:solidFill>
                  <a:effectLst>
                    <a:outerShdw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阿里汉仪智能黑体" panose="00020600040101010101" pitchFamily="18" charset="-122"/>
                  <a:ea typeface="阿里汉仪智能黑体" panose="00020600040101010101" pitchFamily="18" charset="-122"/>
                  <a:cs typeface="+mn-cs"/>
                </a:rPr>
                <a:t>效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C5090"/>
                  </a:solidFill>
                  <a:effectLst>
                    <a:outerShdw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阿里汉仪智能黑体" panose="00020600040101010101" pitchFamily="18" charset="-122"/>
                  <a:ea typeface="阿里汉仪智能黑体" panose="00020600040101010101" pitchFamily="18" charset="-122"/>
                  <a:cs typeface="+mn-cs"/>
                </a:rPr>
                <a:t>果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endParaRPr>
            </a:p>
          </p:txBody>
        </p:sp>
        <p:sp>
          <p:nvSpPr>
            <p:cNvPr id="13" name="文本框 13"/>
            <p:cNvSpPr txBox="1">
              <a:spLocks noChangeArrowheads="1"/>
            </p:cNvSpPr>
            <p:nvPr/>
          </p:nvSpPr>
          <p:spPr bwMode="auto">
            <a:xfrm>
              <a:off x="219961" y="1873357"/>
              <a:ext cx="762926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C5090"/>
                  </a:solidFill>
                  <a:effectLst>
                    <a:outerShdw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阿里汉仪智能黑体" panose="00020600040101010101" pitchFamily="18" charset="-122"/>
                  <a:ea typeface="阿里汉仪智能黑体" panose="00020600040101010101" pitchFamily="18" charset="-122"/>
                  <a:cs typeface="+mn-cs"/>
                </a:rPr>
                <a:t>第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C5090"/>
                  </a:solidFill>
                  <a:effectLst>
                    <a:outerShdw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阿里汉仪智能黑体" panose="00020600040101010101" pitchFamily="18" charset="-122"/>
                  <a:ea typeface="阿里汉仪智能黑体" panose="00020600040101010101" pitchFamily="18" charset="-122"/>
                  <a:cs typeface="+mn-cs"/>
                </a:rPr>
                <a:t>六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C5090"/>
                  </a:solidFill>
                  <a:effectLst>
                    <a:outerShdw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阿里汉仪智能黑体" panose="00020600040101010101" pitchFamily="18" charset="-122"/>
                  <a:ea typeface="阿里汉仪智能黑体" panose="00020600040101010101" pitchFamily="18" charset="-122"/>
                  <a:cs typeface="+mn-cs"/>
                </a:rPr>
                <a:t>部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C5090"/>
                  </a:solidFill>
                  <a:effectLst>
                    <a:outerShdw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阿里汉仪智能黑体" panose="00020600040101010101" pitchFamily="18" charset="-122"/>
                  <a:ea typeface="阿里汉仪智能黑体" panose="00020600040101010101" pitchFamily="18" charset="-122"/>
                  <a:cs typeface="+mn-cs"/>
                </a:rPr>
                <a:t>分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C5090"/>
                  </a:solidFill>
                  <a:effectLst>
                    <a:outerShdw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阿里汉仪智能黑体" panose="00020600040101010101" pitchFamily="18" charset="-122"/>
                  <a:ea typeface="阿里汉仪智能黑体" panose="00020600040101010101" pitchFamily="18" charset="-122"/>
                  <a:cs typeface="+mn-cs"/>
                </a:rPr>
                <a:t> 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endParaRPr>
            </a:p>
          </p:txBody>
        </p:sp>
      </p:grpSp>
      <p:sp>
        <p:nvSpPr>
          <p:cNvPr id="14" name="KSO_Shape"/>
          <p:cNvSpPr/>
          <p:nvPr/>
        </p:nvSpPr>
        <p:spPr bwMode="auto">
          <a:xfrm>
            <a:off x="399071" y="5933056"/>
            <a:ext cx="1012061" cy="694944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rgbClr val="527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 descr="广财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531" y="92704"/>
            <a:ext cx="664559" cy="882709"/>
          </a:xfrm>
          <a:prstGeom prst="rect">
            <a:avLst/>
          </a:prstGeom>
        </p:spPr>
      </p:pic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777177" y="1269077"/>
          <a:ext cx="10126919" cy="4851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7924"/>
                <a:gridCol w="1939748"/>
                <a:gridCol w="2852043"/>
                <a:gridCol w="2947204"/>
              </a:tblGrid>
              <a:tr h="3432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参加比赛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指导老师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获奖学生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所获奖项</a:t>
                      </a:r>
                      <a:endParaRPr lang="zh-CN" altLang="en-US" sz="20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55440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第十一届全国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口译大赛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马祎秀（翻译系）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何悦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+mn-ea"/>
                        </a:rPr>
                        <a:t>徐晓琪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北上广及海外赛区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半决赛三等奖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</a:tr>
              <a:tr h="16329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+mn-ea"/>
                        </a:rPr>
                        <a:t>何悦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buNone/>
                      </a:pP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+mn-ea"/>
                        </a:rPr>
                        <a:t>徐晓琪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algn="ctr">
                        <a:lnSpc>
                          <a:spcPts val="1300"/>
                        </a:lnSpc>
                        <a:buNone/>
                      </a:pP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+mn-ea"/>
                        </a:rPr>
                        <a:t>曾洁莹、罗苑瑜、李嘉敏、潘嘉慧、熊紫竹、郭子琪、罗海、丁熙嫒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广东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港澳台赛区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复赛二等奖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广东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港澳台赛区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复赛三等奖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广东</a:t>
                      </a:r>
                      <a:r>
                        <a:rPr lang="en-US" altLang="zh-CN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/</a:t>
                      </a: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港澳台赛区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复赛优秀奖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buNone/>
                      </a:pP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</a:endParaRPr>
                    </a:p>
                  </a:txBody>
                  <a:tcPr/>
                </a:tc>
              </a:tr>
              <a:tr h="12545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+mn-ea"/>
                        </a:rPr>
                        <a:t>何悦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  <a:sym typeface="+mn-ea"/>
                        </a:rPr>
                        <a:t>罗苑瑜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</a:rPr>
                        <a:t>同传晋级赛三等奖</a:t>
                      </a: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endParaRPr lang="en-US" altLang="zh-CN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8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等线" panose="02010600030101010101" charset="-122"/>
                        </a:rPr>
                        <a:t>同传晋级赛优秀奖</a:t>
                      </a:r>
                      <a:endParaRPr lang="zh-CN" altLang="en-US" sz="180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等线" panose="02010600030101010101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287904" y="1633872"/>
            <a:ext cx="1389963" cy="3146520"/>
            <a:chOff x="219961" y="1873357"/>
            <a:chExt cx="1389963" cy="3146520"/>
          </a:xfrm>
        </p:grpSpPr>
        <p:sp>
          <p:nvSpPr>
            <p:cNvPr id="12" name="文本框 13"/>
            <p:cNvSpPr txBox="1">
              <a:spLocks noChangeArrowheads="1"/>
            </p:cNvSpPr>
            <p:nvPr/>
          </p:nvSpPr>
          <p:spPr bwMode="auto">
            <a:xfrm>
              <a:off x="846998" y="2465332"/>
              <a:ext cx="762926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C5090"/>
                  </a:solidFill>
                  <a:effectLst>
                    <a:outerShdw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阿里汉仪智能黑体" panose="00020600040101010101" pitchFamily="18" charset="-122"/>
                  <a:ea typeface="阿里汉仪智能黑体" panose="00020600040101010101" pitchFamily="18" charset="-122"/>
                  <a:cs typeface="+mn-cs"/>
                </a:rPr>
                <a:t>培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C5090"/>
                  </a:solidFill>
                  <a:effectLst>
                    <a:outerShdw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阿里汉仪智能黑体" panose="00020600040101010101" pitchFamily="18" charset="-122"/>
                  <a:ea typeface="阿里汉仪智能黑体" panose="00020600040101010101" pitchFamily="18" charset="-122"/>
                  <a:cs typeface="+mn-cs"/>
                </a:rPr>
                <a:t>养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C5090"/>
                  </a:solidFill>
                  <a:effectLst>
                    <a:outerShdw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阿里汉仪智能黑体" panose="00020600040101010101" pitchFamily="18" charset="-122"/>
                  <a:ea typeface="阿里汉仪智能黑体" panose="00020600040101010101" pitchFamily="18" charset="-122"/>
                  <a:cs typeface="+mn-cs"/>
                </a:rPr>
                <a:t>效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C5090"/>
                  </a:solidFill>
                  <a:effectLst>
                    <a:outerShdw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阿里汉仪智能黑体" panose="00020600040101010101" pitchFamily="18" charset="-122"/>
                  <a:ea typeface="阿里汉仪智能黑体" panose="00020600040101010101" pitchFamily="18" charset="-122"/>
                  <a:cs typeface="+mn-cs"/>
                </a:rPr>
                <a:t>果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endParaRPr>
            </a:p>
          </p:txBody>
        </p:sp>
        <p:sp>
          <p:nvSpPr>
            <p:cNvPr id="13" name="文本框 13"/>
            <p:cNvSpPr txBox="1">
              <a:spLocks noChangeArrowheads="1"/>
            </p:cNvSpPr>
            <p:nvPr/>
          </p:nvSpPr>
          <p:spPr bwMode="auto">
            <a:xfrm>
              <a:off x="219961" y="1873357"/>
              <a:ext cx="762926" cy="2554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anose="02010600030101010101" charset="-122"/>
                  <a:ea typeface="等线" panose="02010600030101010101" charset="-122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C5090"/>
                  </a:solidFill>
                  <a:effectLst>
                    <a:outerShdw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阿里汉仪智能黑体" panose="00020600040101010101" pitchFamily="18" charset="-122"/>
                  <a:ea typeface="阿里汉仪智能黑体" panose="00020600040101010101" pitchFamily="18" charset="-122"/>
                  <a:cs typeface="+mn-cs"/>
                </a:rPr>
                <a:t>第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C5090"/>
                  </a:solidFill>
                  <a:effectLst>
                    <a:outerShdw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阿里汉仪智能黑体" panose="00020600040101010101" pitchFamily="18" charset="-122"/>
                  <a:ea typeface="阿里汉仪智能黑体" panose="00020600040101010101" pitchFamily="18" charset="-122"/>
                  <a:cs typeface="+mn-cs"/>
                </a:rPr>
                <a:t>六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C5090"/>
                  </a:solidFill>
                  <a:effectLst>
                    <a:outerShdw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阿里汉仪智能黑体" panose="00020600040101010101" pitchFamily="18" charset="-122"/>
                  <a:ea typeface="阿里汉仪智能黑体" panose="00020600040101010101" pitchFamily="18" charset="-122"/>
                  <a:cs typeface="+mn-cs"/>
                </a:rPr>
                <a:t>部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C5090"/>
                  </a:solidFill>
                  <a:effectLst>
                    <a:outerShdw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阿里汉仪智能黑体" panose="00020600040101010101" pitchFamily="18" charset="-122"/>
                  <a:ea typeface="阿里汉仪智能黑体" panose="00020600040101010101" pitchFamily="18" charset="-122"/>
                  <a:cs typeface="+mn-cs"/>
                </a:rPr>
                <a:t>分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C5090"/>
                  </a:solidFill>
                  <a:effectLst>
                    <a:outerShdw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阿里汉仪智能黑体" panose="00020600040101010101" pitchFamily="18" charset="-122"/>
                  <a:ea typeface="阿里汉仪智能黑体" panose="00020600040101010101" pitchFamily="18" charset="-122"/>
                  <a:cs typeface="+mn-cs"/>
                </a:rPr>
                <a:t> 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endParaRPr>
            </a:p>
          </p:txBody>
        </p:sp>
      </p:grpSp>
      <p:sp>
        <p:nvSpPr>
          <p:cNvPr id="14" name="KSO_Shape"/>
          <p:cNvSpPr/>
          <p:nvPr/>
        </p:nvSpPr>
        <p:spPr bwMode="auto">
          <a:xfrm>
            <a:off x="399071" y="5933056"/>
            <a:ext cx="1012061" cy="694944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rgbClr val="527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矩形 72"/>
          <p:cNvSpPr/>
          <p:nvPr/>
        </p:nvSpPr>
        <p:spPr>
          <a:xfrm>
            <a:off x="-431074" y="1399301"/>
            <a:ext cx="12623074" cy="5458699"/>
          </a:xfrm>
          <a:prstGeom prst="rect">
            <a:avLst/>
          </a:prstGeom>
          <a:blipFill dpi="0" rotWithShape="1">
            <a:blip r:embed="rId1">
              <a:alphaModFix amt="57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Photocopy trans="30000" detail="2"/>
                      </a14:imgEffect>
                    </a14:imgLayer>
                  </a14:imgProps>
                </a:ext>
              </a:extLst>
            </a:blip>
            <a:srcRect/>
            <a:stretch>
              <a:fillRect t="-70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2530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b="13820"/>
          <a:stretch>
            <a:fillRect/>
          </a:stretch>
        </p:blipFill>
        <p:spPr bwMode="auto">
          <a:xfrm>
            <a:off x="0" y="-20637"/>
            <a:ext cx="12192000" cy="135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0" y="-53564"/>
            <a:ext cx="12192000" cy="1420031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rgbClr val="6879A6">
                  <a:alpha val="67000"/>
                </a:srgbClr>
              </a:gs>
              <a:gs pos="50000">
                <a:schemeClr val="accent1">
                  <a:lumMod val="75000"/>
                  <a:alpha val="76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6879A6"/>
              </a:solidFill>
              <a:effectLst/>
              <a:uLnTx/>
              <a:uFillTx/>
              <a:latin typeface="苹方 常规" panose="020B0300000000000000" pitchFamily="34" charset="-122"/>
              <a:ea typeface="苹方 常规" panose="020B0300000000000000" pitchFamily="34" charset="-122"/>
              <a:cs typeface="+mn-cs"/>
            </a:endParaRPr>
          </a:p>
        </p:txBody>
      </p:sp>
      <p:sp>
        <p:nvSpPr>
          <p:cNvPr id="3" name="文本框 13"/>
          <p:cNvSpPr txBox="1">
            <a:spLocks noChangeArrowheads="1"/>
          </p:cNvSpPr>
          <p:nvPr/>
        </p:nvSpPr>
        <p:spPr bwMode="auto">
          <a:xfrm>
            <a:off x="337336" y="512643"/>
            <a:ext cx="661035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第六部分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培养效果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汉仪智能黑体" panose="00020600040101010101" pitchFamily="18" charset="-122"/>
              <a:ea typeface="阿里汉仪智能黑体" panose="00020600040101010101" pitchFamily="18" charset="-122"/>
              <a:cs typeface="+mn-cs"/>
            </a:endParaRPr>
          </a:p>
        </p:txBody>
      </p:sp>
      <p:pic>
        <p:nvPicPr>
          <p:cNvPr id="4" name="图片 4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4" t="-600"/>
          <a:stretch>
            <a:fillRect/>
          </a:stretch>
        </p:blipFill>
        <p:spPr bwMode="auto">
          <a:xfrm>
            <a:off x="9710119" y="-20638"/>
            <a:ext cx="2322407" cy="88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31"/>
          <a:stretch>
            <a:fillRect/>
          </a:stretch>
        </p:blipFill>
        <p:spPr bwMode="auto">
          <a:xfrm>
            <a:off x="9207078" y="100094"/>
            <a:ext cx="503041" cy="64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TextBox 1"/>
          <p:cNvSpPr txBox="1"/>
          <p:nvPr/>
        </p:nvSpPr>
        <p:spPr>
          <a:xfrm>
            <a:off x="3952766" y="5882537"/>
            <a:ext cx="7694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第十届全国口译大赛北上广赛区大区赛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5" name="图片 74" descr="QQ图片202201031628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171" y="1598008"/>
            <a:ext cx="3397595" cy="23985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6" name="图片 75" descr="QQ图片202201031628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171" y="4148891"/>
            <a:ext cx="3397595" cy="242109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77" name="图片 76" descr="_G}3~TJ6[UHUGSY)SBGWTT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74536" y="1524308"/>
            <a:ext cx="5947150" cy="415952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矩形 72"/>
          <p:cNvSpPr/>
          <p:nvPr/>
        </p:nvSpPr>
        <p:spPr>
          <a:xfrm>
            <a:off x="-431074" y="1399301"/>
            <a:ext cx="12623074" cy="5458699"/>
          </a:xfrm>
          <a:prstGeom prst="rect">
            <a:avLst/>
          </a:prstGeom>
          <a:blipFill dpi="0" rotWithShape="1">
            <a:blip r:embed="rId1">
              <a:alphaModFix amt="57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Photocopy trans="30000" detail="2"/>
                      </a14:imgEffect>
                    </a14:imgLayer>
                  </a14:imgProps>
                </a:ext>
              </a:extLst>
            </a:blip>
            <a:srcRect/>
            <a:stretch>
              <a:fillRect t="-70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2530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b="13820"/>
          <a:stretch>
            <a:fillRect/>
          </a:stretch>
        </p:blipFill>
        <p:spPr bwMode="auto">
          <a:xfrm>
            <a:off x="0" y="-20637"/>
            <a:ext cx="12192000" cy="135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0" y="-53564"/>
            <a:ext cx="12192000" cy="1420031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rgbClr val="6879A6">
                  <a:alpha val="67000"/>
                </a:srgbClr>
              </a:gs>
              <a:gs pos="50000">
                <a:schemeClr val="accent1">
                  <a:lumMod val="75000"/>
                  <a:alpha val="76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6879A6"/>
              </a:solidFill>
              <a:effectLst/>
              <a:uLnTx/>
              <a:uFillTx/>
              <a:latin typeface="苹方 常规" panose="020B0300000000000000" pitchFamily="34" charset="-122"/>
              <a:ea typeface="苹方 常规" panose="020B0300000000000000" pitchFamily="34" charset="-122"/>
              <a:cs typeface="+mn-cs"/>
            </a:endParaRPr>
          </a:p>
        </p:txBody>
      </p:sp>
      <p:sp>
        <p:nvSpPr>
          <p:cNvPr id="3" name="文本框 13"/>
          <p:cNvSpPr txBox="1">
            <a:spLocks noChangeArrowheads="1"/>
          </p:cNvSpPr>
          <p:nvPr/>
        </p:nvSpPr>
        <p:spPr bwMode="auto">
          <a:xfrm>
            <a:off x="337336" y="512643"/>
            <a:ext cx="661035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第六部分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培养效果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汉仪智能黑体" panose="00020600040101010101" pitchFamily="18" charset="-122"/>
              <a:ea typeface="阿里汉仪智能黑体" panose="00020600040101010101" pitchFamily="18" charset="-122"/>
              <a:cs typeface="+mn-cs"/>
            </a:endParaRPr>
          </a:p>
        </p:txBody>
      </p:sp>
      <p:pic>
        <p:nvPicPr>
          <p:cNvPr id="4" name="图片 4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4" t="-600"/>
          <a:stretch>
            <a:fillRect/>
          </a:stretch>
        </p:blipFill>
        <p:spPr bwMode="auto">
          <a:xfrm>
            <a:off x="9710119" y="-20638"/>
            <a:ext cx="2322407" cy="88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31"/>
          <a:stretch>
            <a:fillRect/>
          </a:stretch>
        </p:blipFill>
        <p:spPr bwMode="auto">
          <a:xfrm>
            <a:off x="9207078" y="100094"/>
            <a:ext cx="503041" cy="64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185056" y="1606656"/>
            <a:ext cx="7825105" cy="5043988"/>
            <a:chOff x="404495" y="1190625"/>
            <a:chExt cx="8792210" cy="5667375"/>
          </a:xfrm>
        </p:grpSpPr>
        <p:pic>
          <p:nvPicPr>
            <p:cNvPr id="23" name="图片 22" descr="QQ图片202201031631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7670" y="3082290"/>
              <a:ext cx="2697480" cy="188912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23" descr="QQ图片202201031630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64560" y="1190625"/>
              <a:ext cx="2679065" cy="189166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24" descr="QQ图片202201031630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03035" y="3075940"/>
              <a:ext cx="2693670" cy="188976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25" descr="QQ图片2022010316304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65830" y="3082290"/>
              <a:ext cx="2676525" cy="189166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图片 26" descr="QQ图片2022010316305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9100" y="4965700"/>
              <a:ext cx="2679065" cy="189166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图片 27" descr="QQ图片2022010316310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68370" y="4965700"/>
              <a:ext cx="2707005" cy="189166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图片 28" descr="QQ图片2022010316311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500495" y="4966335"/>
              <a:ext cx="2687320" cy="189166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0" name="图片 29" descr="QQ图片2022010316301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04495" y="1190625"/>
              <a:ext cx="2667635" cy="187706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图片 30" descr="QQ图片2022010316312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503035" y="1202690"/>
              <a:ext cx="2649220" cy="187325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3" name="TextBox 1"/>
          <p:cNvSpPr txBox="1"/>
          <p:nvPr/>
        </p:nvSpPr>
        <p:spPr>
          <a:xfrm>
            <a:off x="5922035" y="2735709"/>
            <a:ext cx="8418195" cy="272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第十届全国口译大赛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广东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海南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港澳台赛区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复赛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矩形 72"/>
          <p:cNvSpPr/>
          <p:nvPr/>
        </p:nvSpPr>
        <p:spPr>
          <a:xfrm>
            <a:off x="-431074" y="1399301"/>
            <a:ext cx="12623074" cy="5458699"/>
          </a:xfrm>
          <a:prstGeom prst="rect">
            <a:avLst/>
          </a:prstGeom>
          <a:blipFill dpi="0" rotWithShape="1">
            <a:blip r:embed="rId1">
              <a:alphaModFix amt="57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Photocopy trans="30000" detail="2"/>
                      </a14:imgEffect>
                    </a14:imgLayer>
                  </a14:imgProps>
                </a:ext>
              </a:extLst>
            </a:blip>
            <a:srcRect/>
            <a:stretch>
              <a:fillRect t="-70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2530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b="13820"/>
          <a:stretch>
            <a:fillRect/>
          </a:stretch>
        </p:blipFill>
        <p:spPr bwMode="auto">
          <a:xfrm>
            <a:off x="0" y="-20637"/>
            <a:ext cx="12192000" cy="135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0" y="-53564"/>
            <a:ext cx="12192000" cy="1420031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rgbClr val="6879A6">
                  <a:alpha val="67000"/>
                </a:srgbClr>
              </a:gs>
              <a:gs pos="50000">
                <a:schemeClr val="accent1">
                  <a:lumMod val="75000"/>
                  <a:alpha val="76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6879A6"/>
              </a:solidFill>
              <a:effectLst/>
              <a:uLnTx/>
              <a:uFillTx/>
              <a:latin typeface="苹方 常规" panose="020B0300000000000000" pitchFamily="34" charset="-122"/>
              <a:ea typeface="苹方 常规" panose="020B0300000000000000" pitchFamily="34" charset="-122"/>
              <a:cs typeface="+mn-cs"/>
            </a:endParaRPr>
          </a:p>
        </p:txBody>
      </p:sp>
      <p:sp>
        <p:nvSpPr>
          <p:cNvPr id="3" name="文本框 13"/>
          <p:cNvSpPr txBox="1">
            <a:spLocks noChangeArrowheads="1"/>
          </p:cNvSpPr>
          <p:nvPr/>
        </p:nvSpPr>
        <p:spPr bwMode="auto">
          <a:xfrm>
            <a:off x="337336" y="512643"/>
            <a:ext cx="661035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第六部分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培养效果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汉仪智能黑体" panose="00020600040101010101" pitchFamily="18" charset="-122"/>
              <a:ea typeface="阿里汉仪智能黑体" panose="00020600040101010101" pitchFamily="18" charset="-122"/>
              <a:cs typeface="+mn-cs"/>
            </a:endParaRPr>
          </a:p>
        </p:txBody>
      </p:sp>
      <p:pic>
        <p:nvPicPr>
          <p:cNvPr id="4" name="图片 4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4" t="-600"/>
          <a:stretch>
            <a:fillRect/>
          </a:stretch>
        </p:blipFill>
        <p:spPr bwMode="auto">
          <a:xfrm>
            <a:off x="9710119" y="-20638"/>
            <a:ext cx="2322407" cy="88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31"/>
          <a:stretch>
            <a:fillRect/>
          </a:stretch>
        </p:blipFill>
        <p:spPr bwMode="auto">
          <a:xfrm>
            <a:off x="9207078" y="100094"/>
            <a:ext cx="503041" cy="64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"/>
          <p:cNvSpPr txBox="1"/>
          <p:nvPr/>
        </p:nvSpPr>
        <p:spPr>
          <a:xfrm>
            <a:off x="3082637" y="4358430"/>
            <a:ext cx="9942961" cy="179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第十一届全国口译大赛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广东</a:t>
            </a: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港澳台赛区复赛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3" y="1607499"/>
            <a:ext cx="3529708" cy="24897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388" y="1599740"/>
            <a:ext cx="3529708" cy="249746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043" y="4227279"/>
            <a:ext cx="3529708" cy="2500646"/>
          </a:xfrm>
          <a:prstGeom prst="rect">
            <a:avLst/>
          </a:prstGeom>
        </p:spPr>
      </p:pic>
      <p:sp>
        <p:nvSpPr>
          <p:cNvPr id="12" name="TextBox 1"/>
          <p:cNvSpPr txBox="1"/>
          <p:nvPr/>
        </p:nvSpPr>
        <p:spPr>
          <a:xfrm>
            <a:off x="4982568" y="1857784"/>
            <a:ext cx="9942961" cy="179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第十一届全国口译大赛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b="1" dirty="0">
                <a:solidFill>
                  <a:srgbClr val="2C509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北上广及海外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赛区复赛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矩形 72"/>
          <p:cNvSpPr/>
          <p:nvPr/>
        </p:nvSpPr>
        <p:spPr>
          <a:xfrm>
            <a:off x="-431074" y="1399301"/>
            <a:ext cx="12623074" cy="5458699"/>
          </a:xfrm>
          <a:prstGeom prst="rect">
            <a:avLst/>
          </a:prstGeom>
          <a:blipFill dpi="0" rotWithShape="1">
            <a:blip r:embed="rId1">
              <a:alphaModFix amt="57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Photocopy trans="30000" detail="2"/>
                      </a14:imgEffect>
                    </a14:imgLayer>
                  </a14:imgProps>
                </a:ext>
              </a:extLst>
            </a:blip>
            <a:srcRect/>
            <a:stretch>
              <a:fillRect t="-70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2530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b="13820"/>
          <a:stretch>
            <a:fillRect/>
          </a:stretch>
        </p:blipFill>
        <p:spPr bwMode="auto">
          <a:xfrm>
            <a:off x="0" y="-20637"/>
            <a:ext cx="12192000" cy="135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0" y="-53564"/>
            <a:ext cx="12192000" cy="1420031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rgbClr val="6879A6">
                  <a:alpha val="67000"/>
                </a:srgbClr>
              </a:gs>
              <a:gs pos="50000">
                <a:schemeClr val="accent1">
                  <a:lumMod val="75000"/>
                  <a:alpha val="76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6879A6"/>
              </a:solidFill>
              <a:effectLst/>
              <a:uLnTx/>
              <a:uFillTx/>
              <a:latin typeface="苹方 常规" panose="020B0300000000000000" pitchFamily="34" charset="-122"/>
              <a:ea typeface="苹方 常规" panose="020B0300000000000000" pitchFamily="34" charset="-122"/>
              <a:cs typeface="+mn-cs"/>
            </a:endParaRPr>
          </a:p>
        </p:txBody>
      </p:sp>
      <p:sp>
        <p:nvSpPr>
          <p:cNvPr id="3" name="文本框 13"/>
          <p:cNvSpPr txBox="1">
            <a:spLocks noChangeArrowheads="1"/>
          </p:cNvSpPr>
          <p:nvPr/>
        </p:nvSpPr>
        <p:spPr bwMode="auto">
          <a:xfrm>
            <a:off x="337336" y="512643"/>
            <a:ext cx="661035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第六部分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培养效果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汉仪智能黑体" panose="00020600040101010101" pitchFamily="18" charset="-122"/>
              <a:ea typeface="阿里汉仪智能黑体" panose="00020600040101010101" pitchFamily="18" charset="-122"/>
              <a:cs typeface="+mn-cs"/>
            </a:endParaRPr>
          </a:p>
        </p:txBody>
      </p:sp>
      <p:pic>
        <p:nvPicPr>
          <p:cNvPr id="4" name="图片 4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4" t="-600"/>
          <a:stretch>
            <a:fillRect/>
          </a:stretch>
        </p:blipFill>
        <p:spPr bwMode="auto">
          <a:xfrm>
            <a:off x="9710119" y="-20638"/>
            <a:ext cx="2322407" cy="88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31"/>
          <a:stretch>
            <a:fillRect/>
          </a:stretch>
        </p:blipFill>
        <p:spPr bwMode="auto">
          <a:xfrm>
            <a:off x="9207078" y="100094"/>
            <a:ext cx="503041" cy="64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"/>
          <p:cNvSpPr txBox="1"/>
          <p:nvPr/>
        </p:nvSpPr>
        <p:spPr>
          <a:xfrm>
            <a:off x="5912848" y="2909880"/>
            <a:ext cx="8418195" cy="179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2021“</a:t>
            </a: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策马杯”</a:t>
            </a:r>
            <a:endParaRPr kumimoji="0" lang="en-US" altLang="zh-CN" sz="3000" b="1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全国英语公众演讲大赛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63286" y="1474701"/>
            <a:ext cx="7750628" cy="5265279"/>
            <a:chOff x="2446020" y="778510"/>
            <a:chExt cx="8871585" cy="6026785"/>
          </a:xfrm>
        </p:grpSpPr>
        <p:pic>
          <p:nvPicPr>
            <p:cNvPr id="19" name="图片 18" descr="马祎秀_策马杯_三等奖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8085" y="3876040"/>
              <a:ext cx="4146550" cy="292925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图片 19" descr="张培丹_二等奖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67880" y="3875405"/>
              <a:ext cx="4149725" cy="292989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图片 20" descr="张培丹_三等奖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46020" y="778510"/>
              <a:ext cx="4149725" cy="292989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图片 21" descr="马祎秀_策马杯_二等奖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71055" y="778510"/>
              <a:ext cx="4146550" cy="2929255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Tm="0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矩形 72"/>
          <p:cNvSpPr/>
          <p:nvPr/>
        </p:nvSpPr>
        <p:spPr>
          <a:xfrm>
            <a:off x="-431074" y="1399301"/>
            <a:ext cx="12623074" cy="5458699"/>
          </a:xfrm>
          <a:prstGeom prst="rect">
            <a:avLst/>
          </a:prstGeom>
          <a:blipFill dpi="0" rotWithShape="1">
            <a:blip r:embed="rId1">
              <a:alphaModFix amt="57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Photocopy trans="30000" detail="2"/>
                      </a14:imgEffect>
                    </a14:imgLayer>
                  </a14:imgProps>
                </a:ext>
              </a:extLst>
            </a:blip>
            <a:srcRect/>
            <a:stretch>
              <a:fillRect t="-70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2530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b="13820"/>
          <a:stretch>
            <a:fillRect/>
          </a:stretch>
        </p:blipFill>
        <p:spPr bwMode="auto">
          <a:xfrm>
            <a:off x="0" y="-20637"/>
            <a:ext cx="12192000" cy="135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0" y="-53564"/>
            <a:ext cx="12192000" cy="1420031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rgbClr val="6879A6">
                  <a:alpha val="67000"/>
                </a:srgbClr>
              </a:gs>
              <a:gs pos="50000">
                <a:schemeClr val="accent1">
                  <a:lumMod val="75000"/>
                  <a:alpha val="76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6879A6"/>
              </a:solidFill>
              <a:effectLst/>
              <a:uLnTx/>
              <a:uFillTx/>
              <a:latin typeface="苹方 常规" panose="020B0300000000000000" pitchFamily="34" charset="-122"/>
              <a:ea typeface="苹方 常规" panose="020B0300000000000000" pitchFamily="34" charset="-122"/>
              <a:cs typeface="+mn-cs"/>
            </a:endParaRPr>
          </a:p>
        </p:txBody>
      </p:sp>
      <p:sp>
        <p:nvSpPr>
          <p:cNvPr id="3" name="文本框 13"/>
          <p:cNvSpPr txBox="1">
            <a:spLocks noChangeArrowheads="1"/>
          </p:cNvSpPr>
          <p:nvPr/>
        </p:nvSpPr>
        <p:spPr bwMode="auto">
          <a:xfrm>
            <a:off x="337336" y="512643"/>
            <a:ext cx="661035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第六部分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培养效果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汉仪智能黑体" panose="00020600040101010101" pitchFamily="18" charset="-122"/>
              <a:ea typeface="阿里汉仪智能黑体" panose="00020600040101010101" pitchFamily="18" charset="-122"/>
              <a:cs typeface="+mn-cs"/>
            </a:endParaRPr>
          </a:p>
        </p:txBody>
      </p:sp>
      <p:pic>
        <p:nvPicPr>
          <p:cNvPr id="4" name="图片 4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4" t="-600"/>
          <a:stretch>
            <a:fillRect/>
          </a:stretch>
        </p:blipFill>
        <p:spPr bwMode="auto">
          <a:xfrm>
            <a:off x="9710119" y="-20638"/>
            <a:ext cx="2322407" cy="88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31"/>
          <a:stretch>
            <a:fillRect/>
          </a:stretch>
        </p:blipFill>
        <p:spPr bwMode="auto">
          <a:xfrm>
            <a:off x="9207078" y="100094"/>
            <a:ext cx="503041" cy="64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524662" y="1771893"/>
            <a:ext cx="5475272" cy="4713514"/>
            <a:chOff x="5117465" y="891286"/>
            <a:chExt cx="6931004" cy="5966714"/>
          </a:xfrm>
        </p:grpSpPr>
        <p:pic>
          <p:nvPicPr>
            <p:cNvPr id="15" name="图片 14" descr="广财杯得奖名单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869024" y="891286"/>
              <a:ext cx="3179445" cy="593915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6" name="图片 15" descr="PNDIB$`{E{~]EJ5DX0N[PBC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17465" y="918845"/>
              <a:ext cx="3320415" cy="593915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sp>
        <p:nvSpPr>
          <p:cNvPr id="17" name="TextBox 1"/>
          <p:cNvSpPr txBox="1"/>
          <p:nvPr/>
        </p:nvSpPr>
        <p:spPr>
          <a:xfrm>
            <a:off x="5366355" y="3429000"/>
            <a:ext cx="76942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第二届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广财杯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翻译大赛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431074" y="1876950"/>
            <a:ext cx="12623074" cy="4981050"/>
          </a:xfrm>
          <a:prstGeom prst="rect">
            <a:avLst/>
          </a:prstGeom>
          <a:blipFill dpi="0" rotWithShape="1">
            <a:blip r:embed="rId1">
              <a:alphaModFix amt="57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Photocopy trans="30000" detail="2"/>
                      </a14:imgEffect>
                    </a14:imgLayer>
                  </a14:imgProps>
                </a:ext>
              </a:extLst>
            </a:blip>
            <a:srcRect/>
            <a:stretch>
              <a:fillRect t="-70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2530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b="13820"/>
          <a:stretch>
            <a:fillRect/>
          </a:stretch>
        </p:blipFill>
        <p:spPr bwMode="auto">
          <a:xfrm>
            <a:off x="0" y="-20636"/>
            <a:ext cx="12192000" cy="13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-1" y="-12632"/>
            <a:ext cx="12192000" cy="1313946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rgbClr val="6879A6">
                  <a:alpha val="67000"/>
                </a:srgbClr>
              </a:gs>
              <a:gs pos="50000">
                <a:schemeClr val="accent1">
                  <a:lumMod val="75000"/>
                  <a:alpha val="76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6879A6"/>
              </a:solidFill>
              <a:effectLst/>
              <a:uLnTx/>
              <a:uFillTx/>
              <a:latin typeface="苹方 常规" panose="020B0300000000000000" pitchFamily="34" charset="-122"/>
              <a:ea typeface="苹方 常规" panose="020B0300000000000000" pitchFamily="34" charset="-122"/>
              <a:cs typeface="+mn-cs"/>
            </a:endParaRPr>
          </a:p>
        </p:txBody>
      </p:sp>
      <p:pic>
        <p:nvPicPr>
          <p:cNvPr id="4" name="图片 4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4" t="-600"/>
          <a:stretch>
            <a:fillRect/>
          </a:stretch>
        </p:blipFill>
        <p:spPr bwMode="auto">
          <a:xfrm>
            <a:off x="9710119" y="-20638"/>
            <a:ext cx="2322407" cy="88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31"/>
          <a:stretch>
            <a:fillRect/>
          </a:stretch>
        </p:blipFill>
        <p:spPr bwMode="auto">
          <a:xfrm>
            <a:off x="9207078" y="100094"/>
            <a:ext cx="503041" cy="64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21"/>
          <p:cNvCxnSpPr/>
          <p:nvPr/>
        </p:nvCxnSpPr>
        <p:spPr>
          <a:xfrm>
            <a:off x="7480847" y="5353971"/>
            <a:ext cx="3710675" cy="0"/>
          </a:xfrm>
          <a:prstGeom prst="line">
            <a:avLst/>
          </a:prstGeom>
          <a:ln w="3810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表格 16"/>
          <p:cNvGraphicFramePr/>
          <p:nvPr>
            <p:custDataLst>
              <p:tags r:id="rId6"/>
            </p:custDataLst>
          </p:nvPr>
        </p:nvGraphicFramePr>
        <p:xfrm>
          <a:off x="692642" y="1414040"/>
          <a:ext cx="10946413" cy="524681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795098"/>
                <a:gridCol w="1920434"/>
                <a:gridCol w="2709873"/>
                <a:gridCol w="4521008"/>
              </a:tblGrid>
              <a:tr h="510594"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历届优秀毕业生升学名单</a:t>
                      </a:r>
                      <a:endParaRPr lang="zh-CN" altLang="en-US" sz="2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0909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姓名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年级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升学院校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录取专业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30909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梁秋韵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2016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届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北京大学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软件与微电子学院计算机方向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33372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林星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2018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届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上海外国语大学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专业（应用语言学）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38657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朱彤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2020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届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北京大学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英语笔译</a:t>
                      </a:r>
                      <a:endParaRPr lang="en-US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30909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林嘉玲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2022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届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广东外语外贸大学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英语笔译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30909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李晓琳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2022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届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广东工业大学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英语笔译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30909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黄晓敏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2022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届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利兹大学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TESOL</a:t>
                      </a:r>
                      <a:endParaRPr lang="en-US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5584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张智鹏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2022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届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香港城市大学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 Language Studies (Translation and Interpretation) 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30909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许沛浩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2022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届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广东外语外贸大学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英语笔译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508262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庞淇殷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2022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届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香港理工大学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 Translation &amp; Interpreting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735581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林文力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2022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届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香港城市大学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 Language Studies (Translation and Interpretation) 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359047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王誉惠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2022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届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华南师范大学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政治学理论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</a:tbl>
          </a:graphicData>
        </a:graphic>
      </p:graphicFrame>
      <p:sp>
        <p:nvSpPr>
          <p:cNvPr id="3" name="文本框 13"/>
          <p:cNvSpPr txBox="1">
            <a:spLocks noChangeArrowheads="1"/>
          </p:cNvSpPr>
          <p:nvPr/>
        </p:nvSpPr>
        <p:spPr bwMode="auto">
          <a:xfrm>
            <a:off x="274321" y="467083"/>
            <a:ext cx="661035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第六部分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培养效果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汉仪智能黑体" panose="00020600040101010101" pitchFamily="18" charset="-122"/>
              <a:ea typeface="阿里汉仪智能黑体" panose="00020600040101010101" pitchFamily="18" charset="-122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431074" y="1876950"/>
            <a:ext cx="12623074" cy="4981050"/>
          </a:xfrm>
          <a:prstGeom prst="rect">
            <a:avLst/>
          </a:prstGeom>
          <a:blipFill dpi="0" rotWithShape="1">
            <a:blip r:embed="rId1">
              <a:alphaModFix amt="57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Photocopy trans="30000" detail="2"/>
                      </a14:imgEffect>
                    </a14:imgLayer>
                  </a14:imgProps>
                </a:ext>
              </a:extLst>
            </a:blip>
            <a:srcRect/>
            <a:stretch>
              <a:fillRect t="-70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2530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b="13820"/>
          <a:stretch>
            <a:fillRect/>
          </a:stretch>
        </p:blipFill>
        <p:spPr bwMode="auto">
          <a:xfrm>
            <a:off x="0" y="-20636"/>
            <a:ext cx="12192000" cy="13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-1" y="-12632"/>
            <a:ext cx="12192000" cy="1313946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rgbClr val="6879A6">
                  <a:alpha val="67000"/>
                </a:srgbClr>
              </a:gs>
              <a:gs pos="50000">
                <a:schemeClr val="accent1">
                  <a:lumMod val="75000"/>
                  <a:alpha val="76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6879A6"/>
              </a:solidFill>
              <a:effectLst/>
              <a:uLnTx/>
              <a:uFillTx/>
              <a:latin typeface="苹方 常规" panose="020B0300000000000000" pitchFamily="34" charset="-122"/>
              <a:ea typeface="苹方 常规" panose="020B0300000000000000" pitchFamily="34" charset="-122"/>
              <a:cs typeface="+mn-cs"/>
            </a:endParaRPr>
          </a:p>
        </p:txBody>
      </p:sp>
      <p:pic>
        <p:nvPicPr>
          <p:cNvPr id="4" name="图片 4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4" t="-600"/>
          <a:stretch>
            <a:fillRect/>
          </a:stretch>
        </p:blipFill>
        <p:spPr bwMode="auto">
          <a:xfrm>
            <a:off x="9710119" y="-20638"/>
            <a:ext cx="2322407" cy="88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31"/>
          <a:stretch>
            <a:fillRect/>
          </a:stretch>
        </p:blipFill>
        <p:spPr bwMode="auto">
          <a:xfrm>
            <a:off x="9207078" y="100094"/>
            <a:ext cx="503041" cy="64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21"/>
          <p:cNvCxnSpPr/>
          <p:nvPr/>
        </p:nvCxnSpPr>
        <p:spPr>
          <a:xfrm>
            <a:off x="7480847" y="5353971"/>
            <a:ext cx="3710675" cy="0"/>
          </a:xfrm>
          <a:prstGeom prst="line">
            <a:avLst/>
          </a:prstGeom>
          <a:ln w="3810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表格 16"/>
          <p:cNvGraphicFramePr/>
          <p:nvPr>
            <p:custDataLst>
              <p:tags r:id="rId6"/>
            </p:custDataLst>
          </p:nvPr>
        </p:nvGraphicFramePr>
        <p:xfrm>
          <a:off x="706819" y="2030729"/>
          <a:ext cx="10946413" cy="364392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795098"/>
                <a:gridCol w="1920434"/>
                <a:gridCol w="2709873"/>
                <a:gridCol w="4521008"/>
              </a:tblGrid>
              <a:tr h="510594">
                <a:tc gridSpan="4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历届优秀毕业生升学名单</a:t>
                      </a:r>
                      <a:endParaRPr lang="zh-CN" altLang="en-US" sz="2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0909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姓名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级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升学院校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录取专业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30909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罗宝婷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2022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届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广东外语外贸大学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英语笔译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33372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谢婉玲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2022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届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广东外语外贸大学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英语笔译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386578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张韵齐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2022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届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香港理工大学</a:t>
                      </a:r>
                      <a:endParaRPr lang="zh-CN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 Translation &amp; Interpreting </a:t>
                      </a:r>
                      <a:endParaRPr lang="en-US" altLang="en-US" sz="1600" b="1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30909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熊紫竹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2023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届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爱丁堡大学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翻译研究专业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30909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李嘉敏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2023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届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曼彻斯特大学</a:t>
                      </a: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巴斯大学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30909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曾丽镔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2023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届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香港中文大学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中国研究（当代中国问题）</a:t>
                      </a:r>
                      <a:endParaRPr lang="en-US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5584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罗海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2023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届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广东外语外贸大学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翻译学</a:t>
                      </a:r>
                      <a:endParaRPr lang="en-US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  <a:tr h="30909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徐雅行 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2023</a:t>
                      </a: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届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香港浸会大学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1600" b="1" dirty="0">
                          <a:solidFill>
                            <a:srgbClr val="00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媒体管理专业</a:t>
                      </a:r>
                      <a:endParaRPr lang="zh-CN" altLang="en-US" sz="1600" b="1" dirty="0">
                        <a:solidFill>
                          <a:srgbClr val="0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700" marR="12700" marT="12700" anchor="ctr"/>
                </a:tc>
              </a:tr>
            </a:tbl>
          </a:graphicData>
        </a:graphic>
      </p:graphicFrame>
      <p:sp>
        <p:nvSpPr>
          <p:cNvPr id="3" name="文本框 13"/>
          <p:cNvSpPr txBox="1">
            <a:spLocks noChangeArrowheads="1"/>
          </p:cNvSpPr>
          <p:nvPr/>
        </p:nvSpPr>
        <p:spPr bwMode="auto">
          <a:xfrm>
            <a:off x="274321" y="467083"/>
            <a:ext cx="661035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第六部分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培养效果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汉仪智能黑体" panose="00020600040101010101" pitchFamily="18" charset="-122"/>
              <a:ea typeface="阿里汉仪智能黑体" panose="00020600040101010101" pitchFamily="18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431074" y="1876950"/>
            <a:ext cx="12623074" cy="4981050"/>
          </a:xfrm>
          <a:prstGeom prst="rect">
            <a:avLst/>
          </a:prstGeom>
          <a:blipFill dpi="0" rotWithShape="1">
            <a:blip r:embed="rId1">
              <a:alphaModFix amt="57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Photocopy trans="30000" detail="2"/>
                      </a14:imgEffect>
                    </a14:imgLayer>
                  </a14:imgProps>
                </a:ext>
              </a:extLst>
            </a:blip>
            <a:srcRect/>
            <a:stretch>
              <a:fillRect t="-70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2530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b="13820"/>
          <a:stretch>
            <a:fillRect/>
          </a:stretch>
        </p:blipFill>
        <p:spPr bwMode="auto">
          <a:xfrm>
            <a:off x="0" y="-20637"/>
            <a:ext cx="12192000" cy="149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-1" y="-12633"/>
            <a:ext cx="12192000" cy="1494207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rgbClr val="6879A6">
                  <a:alpha val="67000"/>
                </a:srgbClr>
              </a:gs>
              <a:gs pos="50000">
                <a:schemeClr val="accent1">
                  <a:lumMod val="75000"/>
                  <a:alpha val="76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6879A6"/>
              </a:solidFill>
              <a:effectLst/>
              <a:uLnTx/>
              <a:uFillTx/>
              <a:latin typeface="苹方 常规" panose="020B0300000000000000" pitchFamily="34" charset="-122"/>
              <a:ea typeface="苹方 常规" panose="020B0300000000000000" pitchFamily="34" charset="-122"/>
              <a:cs typeface="+mn-cs"/>
            </a:endParaRPr>
          </a:p>
        </p:txBody>
      </p:sp>
      <p:pic>
        <p:nvPicPr>
          <p:cNvPr id="4" name="图片 4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4" t="-600"/>
          <a:stretch>
            <a:fillRect/>
          </a:stretch>
        </p:blipFill>
        <p:spPr bwMode="auto">
          <a:xfrm>
            <a:off x="9710119" y="-20638"/>
            <a:ext cx="2322407" cy="88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31"/>
          <a:stretch>
            <a:fillRect/>
          </a:stretch>
        </p:blipFill>
        <p:spPr bwMode="auto">
          <a:xfrm>
            <a:off x="9207078" y="100094"/>
            <a:ext cx="503041" cy="64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13"/>
          <p:cNvSpPr txBox="1">
            <a:spLocks noChangeArrowheads="1"/>
          </p:cNvSpPr>
          <p:nvPr/>
        </p:nvSpPr>
        <p:spPr bwMode="auto">
          <a:xfrm>
            <a:off x="544576" y="553511"/>
            <a:ext cx="58181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一、专业建设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38100" dir="2700000" sx="101000" sy="101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汉仪智能黑体" panose="00020600040101010101" pitchFamily="18" charset="-122"/>
              <a:ea typeface="阿里汉仪智能黑体" panose="00020600040101010101" pitchFamily="18" charset="-122"/>
              <a:cs typeface="+mn-cs"/>
            </a:endParaRPr>
          </a:p>
        </p:txBody>
      </p:sp>
      <p:sp>
        <p:nvSpPr>
          <p:cNvPr id="11" name="TextBox 23"/>
          <p:cNvSpPr txBox="1"/>
          <p:nvPr/>
        </p:nvSpPr>
        <p:spPr>
          <a:xfrm>
            <a:off x="4859800" y="1599512"/>
            <a:ext cx="2688299" cy="3689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翻译专业基本简介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Image 12" descr="Divider Righ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734521" y="1815033"/>
            <a:ext cx="2031149" cy="70295"/>
          </a:xfrm>
          <a:prstGeom prst="rect">
            <a:avLst/>
          </a:prstGeom>
        </p:spPr>
      </p:pic>
      <p:pic>
        <p:nvPicPr>
          <p:cNvPr id="13" name="Image 12" descr="Divider Righ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7589082" y="1815033"/>
            <a:ext cx="2031149" cy="70295"/>
          </a:xfrm>
          <a:prstGeom prst="rect">
            <a:avLst/>
          </a:prstGeom>
        </p:spPr>
      </p:pic>
      <p:cxnSp>
        <p:nvCxnSpPr>
          <p:cNvPr id="14" name="Straight Connector 21"/>
          <p:cNvCxnSpPr/>
          <p:nvPr/>
        </p:nvCxnSpPr>
        <p:spPr>
          <a:xfrm>
            <a:off x="7480847" y="5353971"/>
            <a:ext cx="3710675" cy="0"/>
          </a:xfrm>
          <a:prstGeom prst="line">
            <a:avLst/>
          </a:prstGeom>
          <a:ln w="3810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表格 16"/>
          <p:cNvGraphicFramePr/>
          <p:nvPr>
            <p:custDataLst>
              <p:tags r:id="rId7"/>
            </p:custDataLst>
          </p:nvPr>
        </p:nvGraphicFramePr>
        <p:xfrm>
          <a:off x="1095375" y="2104633"/>
          <a:ext cx="10096148" cy="44771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48074"/>
                <a:gridCol w="5048074"/>
              </a:tblGrid>
              <a:tr h="655191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专业基本数据</a:t>
                      </a:r>
                      <a:endParaRPr lang="zh-CN" altLang="en-US" sz="24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/>
                </a:tc>
                <a:tc hMerge="1">
                  <a:tcPr/>
                </a:tc>
              </a:tr>
              <a:tr h="54599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专业开设批复年限</a:t>
                      </a:r>
                      <a:endParaRPr lang="zh-CN" altLang="en-US" sz="2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2015</a:t>
                      </a:r>
                      <a:r>
                        <a:rPr lang="zh-CN" altLang="en-US" sz="2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endParaRPr lang="zh-CN" altLang="en-US" sz="2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/>
                </a:tc>
              </a:tr>
              <a:tr h="54599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专业首次招生年份</a:t>
                      </a:r>
                      <a:endParaRPr lang="zh-CN" altLang="en-US" sz="2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2015</a:t>
                      </a:r>
                      <a:r>
                        <a:rPr lang="zh-CN" altLang="en-US" sz="2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年</a:t>
                      </a:r>
                      <a:endParaRPr lang="zh-CN" altLang="en-US" sz="2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/>
                </a:tc>
              </a:tr>
              <a:tr h="54599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2019</a:t>
                      </a:r>
                      <a:r>
                        <a:rPr lang="zh-CN" altLang="en-US" sz="2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级</a:t>
                      </a:r>
                      <a:r>
                        <a:rPr lang="zh-CN" altLang="en-US" sz="2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在籍学生数（人</a:t>
                      </a:r>
                      <a:r>
                        <a:rPr lang="zh-CN" altLang="en-US" sz="2200" b="1" dirty="0"/>
                        <a:t>）</a:t>
                      </a:r>
                      <a:endParaRPr lang="zh-CN" altLang="en-US" sz="22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 dirty="0"/>
                        <a:t>54</a:t>
                      </a:r>
                      <a:endParaRPr lang="en-US" altLang="zh-CN" sz="2200" b="1" dirty="0"/>
                    </a:p>
                  </a:txBody>
                  <a:tcPr marL="121920" marR="121920" marT="60960" marB="60960"/>
                </a:tc>
              </a:tr>
              <a:tr h="54599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2020</a:t>
                      </a:r>
                      <a:r>
                        <a:rPr lang="zh-CN" altLang="en-US" sz="2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级</a:t>
                      </a:r>
                      <a:r>
                        <a:rPr lang="zh-CN" altLang="en-US" sz="2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在籍学生数（人）</a:t>
                      </a:r>
                      <a:endParaRPr lang="zh-CN" altLang="en-US" sz="2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 dirty="0"/>
                        <a:t>82</a:t>
                      </a:r>
                      <a:endParaRPr lang="en-US" altLang="zh-CN" sz="2200" b="1" dirty="0"/>
                    </a:p>
                  </a:txBody>
                  <a:tcPr marL="121920" marR="121920" marT="60960" marB="60960"/>
                </a:tc>
              </a:tr>
              <a:tr h="54599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2021</a:t>
                      </a:r>
                      <a:r>
                        <a:rPr lang="zh-CN" altLang="en-US" sz="2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级</a:t>
                      </a:r>
                      <a:r>
                        <a:rPr lang="zh-CN" altLang="en-US" sz="2200" b="1" kern="1200" dirty="0">
                          <a:solidFill>
                            <a:schemeClr val="dk1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在籍学生数（人</a:t>
                      </a:r>
                      <a:r>
                        <a:rPr lang="zh-CN" altLang="en-US" sz="2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altLang="en-US" sz="2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 dirty="0"/>
                        <a:t>62</a:t>
                      </a:r>
                      <a:endParaRPr lang="en-US" altLang="zh-CN" sz="2200" b="1" dirty="0"/>
                    </a:p>
                  </a:txBody>
                  <a:tcPr marL="121920" marR="121920" marT="60960" marB="60960"/>
                </a:tc>
              </a:tr>
              <a:tr h="54599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2022</a:t>
                      </a:r>
                      <a:r>
                        <a:rPr lang="zh-CN" altLang="en-US" sz="2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级</a:t>
                      </a:r>
                      <a:r>
                        <a:rPr lang="zh-CN" altLang="en-US" sz="2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在籍学生数（人</a:t>
                      </a:r>
                      <a:r>
                        <a:rPr lang="zh-CN" altLang="en-US" sz="2200" b="1" dirty="0"/>
                        <a:t>）</a:t>
                      </a:r>
                      <a:endParaRPr lang="zh-CN" altLang="en-US" sz="22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 dirty="0"/>
                        <a:t>27</a:t>
                      </a:r>
                      <a:endParaRPr lang="en-US" altLang="zh-CN" sz="2200" b="1" dirty="0"/>
                    </a:p>
                  </a:txBody>
                  <a:tcPr marL="121920" marR="121920" marT="60960" marB="60960"/>
                </a:tc>
              </a:tr>
              <a:tr h="54599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2023</a:t>
                      </a:r>
                      <a:r>
                        <a:rPr lang="zh-CN" altLang="en-US" sz="2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级</a:t>
                      </a:r>
                      <a:r>
                        <a:rPr lang="zh-CN" altLang="en-US" sz="2200" b="1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拟招生数（人）</a:t>
                      </a:r>
                      <a:endParaRPr lang="zh-CN" altLang="en-US" sz="22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2200" b="1" dirty="0"/>
                        <a:t>32</a:t>
                      </a:r>
                      <a:endParaRPr lang="en-US" altLang="zh-CN" sz="2200" b="1" dirty="0"/>
                    </a:p>
                  </a:txBody>
                  <a:tcPr marL="121920" marR="121920" marT="60960" marB="60960"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431074" y="1504028"/>
            <a:ext cx="12623074" cy="5353972"/>
          </a:xfrm>
          <a:prstGeom prst="rect">
            <a:avLst/>
          </a:prstGeom>
          <a:blipFill dpi="0" rotWithShape="1">
            <a:blip r:embed="rId1">
              <a:alphaModFix amt="57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Photocopy trans="30000" detail="2"/>
                      </a14:imgEffect>
                    </a14:imgLayer>
                  </a14:imgProps>
                </a:ext>
              </a:extLst>
            </a:blip>
            <a:srcRect/>
            <a:stretch>
              <a:fillRect t="-70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2530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b="13820"/>
          <a:stretch>
            <a:fillRect/>
          </a:stretch>
        </p:blipFill>
        <p:spPr bwMode="auto">
          <a:xfrm>
            <a:off x="0" y="-20637"/>
            <a:ext cx="12192000" cy="1494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-1" y="-12633"/>
            <a:ext cx="12192000" cy="1494207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rgbClr val="6879A6">
                  <a:alpha val="67000"/>
                </a:srgbClr>
              </a:gs>
              <a:gs pos="50000">
                <a:schemeClr val="accent1">
                  <a:lumMod val="75000"/>
                  <a:alpha val="76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6879A6"/>
              </a:solidFill>
              <a:effectLst/>
              <a:uLnTx/>
              <a:uFillTx/>
              <a:latin typeface="苹方 常规" panose="020B0300000000000000" pitchFamily="34" charset="-122"/>
              <a:ea typeface="苹方 常规" panose="020B0300000000000000" pitchFamily="34" charset="-122"/>
              <a:cs typeface="+mn-cs"/>
            </a:endParaRPr>
          </a:p>
        </p:txBody>
      </p:sp>
      <p:pic>
        <p:nvPicPr>
          <p:cNvPr id="4" name="图片 4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4" t="-600"/>
          <a:stretch>
            <a:fillRect/>
          </a:stretch>
        </p:blipFill>
        <p:spPr bwMode="auto">
          <a:xfrm>
            <a:off x="9710119" y="-20638"/>
            <a:ext cx="2322407" cy="88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31"/>
          <a:stretch>
            <a:fillRect/>
          </a:stretch>
        </p:blipFill>
        <p:spPr bwMode="auto">
          <a:xfrm>
            <a:off x="9207078" y="100094"/>
            <a:ext cx="503041" cy="64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13"/>
          <p:cNvSpPr txBox="1">
            <a:spLocks noChangeArrowheads="1"/>
          </p:cNvSpPr>
          <p:nvPr/>
        </p:nvSpPr>
        <p:spPr bwMode="auto">
          <a:xfrm>
            <a:off x="544576" y="553511"/>
            <a:ext cx="58181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sx="101000" sy="101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一、专业建设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38100" dir="2700000" sx="101000" sy="101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汉仪智能黑体" panose="00020600040101010101" pitchFamily="18" charset="-122"/>
              <a:ea typeface="阿里汉仪智能黑体" panose="00020600040101010101" pitchFamily="18" charset="-122"/>
              <a:cs typeface="+mn-cs"/>
            </a:endParaRPr>
          </a:p>
        </p:txBody>
      </p:sp>
      <p:cxnSp>
        <p:nvCxnSpPr>
          <p:cNvPr id="14" name="Straight Connector 21"/>
          <p:cNvCxnSpPr/>
          <p:nvPr/>
        </p:nvCxnSpPr>
        <p:spPr>
          <a:xfrm>
            <a:off x="7480847" y="5353971"/>
            <a:ext cx="3710675" cy="0"/>
          </a:xfrm>
          <a:prstGeom prst="line">
            <a:avLst/>
          </a:prstGeom>
          <a:ln w="38100">
            <a:solidFill>
              <a:schemeClr val="bg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2986194" y="4487004"/>
            <a:ext cx="2975187" cy="1501987"/>
            <a:chOff x="6090" y="5001"/>
            <a:chExt cx="3514" cy="1774"/>
          </a:xfrm>
        </p:grpSpPr>
        <p:sp>
          <p:nvSpPr>
            <p:cNvPr id="34" name="圆角矩形 6"/>
            <p:cNvSpPr/>
            <p:nvPr/>
          </p:nvSpPr>
          <p:spPr>
            <a:xfrm>
              <a:off x="6090" y="5001"/>
              <a:ext cx="3514" cy="1774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6254" y="5298"/>
              <a:ext cx="3350" cy="14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职称和年龄结构合理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跨学科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3095640" y="1645590"/>
            <a:ext cx="8552537" cy="1501987"/>
            <a:chOff x="6140" y="5337"/>
            <a:chExt cx="5474" cy="1774"/>
          </a:xfrm>
        </p:grpSpPr>
        <p:sp>
          <p:nvSpPr>
            <p:cNvPr id="37" name="圆角矩形 2"/>
            <p:cNvSpPr/>
            <p:nvPr/>
          </p:nvSpPr>
          <p:spPr>
            <a:xfrm>
              <a:off x="6140" y="5337"/>
              <a:ext cx="5474" cy="1774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6192" y="5657"/>
              <a:ext cx="5221" cy="13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成立于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2010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年，起源于外国语学院组建的“翻译学”学术团队，涵盖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C509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英语、日语、法语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三个语种翻译教学的教师和以翻译学为研究方向</a:t>
              </a:r>
              <a:r>
                <a:rPr lang="zh-CN" altLang="en-US" sz="2400" b="1" dirty="0">
                  <a:solidFill>
                    <a:prstClr val="black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的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教师。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30312" y="2840237"/>
            <a:ext cx="2297008" cy="1872827"/>
            <a:chOff x="550" y="3252"/>
            <a:chExt cx="1891" cy="1762"/>
          </a:xfrm>
        </p:grpSpPr>
        <p:sp>
          <p:nvSpPr>
            <p:cNvPr id="40" name="椭圆 22"/>
            <p:cNvSpPr/>
            <p:nvPr/>
          </p:nvSpPr>
          <p:spPr>
            <a:xfrm>
              <a:off x="550" y="3252"/>
              <a:ext cx="1891" cy="1762"/>
            </a:xfrm>
            <a:prstGeom prst="hexagon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>
              <a:outerShdw blurRad="76200" dist="38100" dir="8100000" sx="104000" sy="104000" algn="tr" rotWithShape="0">
                <a:prstClr val="black">
                  <a:alpha val="3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712" y="3840"/>
              <a:ext cx="1568" cy="6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C509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口笔译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C509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教学团队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7087447" y="3360090"/>
            <a:ext cx="4560993" cy="1352974"/>
            <a:chOff x="7496" y="3584"/>
            <a:chExt cx="5387" cy="1160"/>
          </a:xfrm>
        </p:grpSpPr>
        <p:sp>
          <p:nvSpPr>
            <p:cNvPr id="43" name="圆角矩形 11"/>
            <p:cNvSpPr/>
            <p:nvPr/>
          </p:nvSpPr>
          <p:spPr>
            <a:xfrm>
              <a:off x="7496" y="3584"/>
              <a:ext cx="5387" cy="1160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7668" y="3863"/>
              <a:ext cx="5043" cy="5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教授、博士及在读博士以及有海外学习背景或访学经历的中青年教师</a:t>
              </a:r>
              <a:endPara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088294" y="5003639"/>
            <a:ext cx="4559883" cy="1565487"/>
            <a:chOff x="7497" y="5781"/>
            <a:chExt cx="5387" cy="1554"/>
          </a:xfrm>
        </p:grpSpPr>
        <p:sp>
          <p:nvSpPr>
            <p:cNvPr id="46" name="圆角矩形 15"/>
            <p:cNvSpPr/>
            <p:nvPr/>
          </p:nvSpPr>
          <p:spPr>
            <a:xfrm>
              <a:off x="7497" y="5781"/>
              <a:ext cx="5387" cy="1554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7683" y="5964"/>
              <a:ext cx="5016" cy="13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口笔译理论知识、口笔译实战能力、</a:t>
              </a:r>
              <a:endPara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13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管理学、电子商务、国际商法、商学概论、英语语言文学等跨学科专业知识</a:t>
              </a:r>
              <a:endParaRPr kumimoji="0" lang="zh-CN" altLang="en-US" sz="2135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48" name="直接箭头连接符 47"/>
          <p:cNvCxnSpPr/>
          <p:nvPr/>
        </p:nvCxnSpPr>
        <p:spPr>
          <a:xfrm flipV="1">
            <a:off x="6164581" y="4042504"/>
            <a:ext cx="672253" cy="2887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箭头连接符 48"/>
          <p:cNvCxnSpPr/>
          <p:nvPr/>
        </p:nvCxnSpPr>
        <p:spPr>
          <a:xfrm>
            <a:off x="6135794" y="5533484"/>
            <a:ext cx="701040" cy="4292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>
            <a:stCxn id="40" idx="5"/>
          </p:cNvCxnSpPr>
          <p:nvPr/>
        </p:nvCxnSpPr>
        <p:spPr>
          <a:xfrm flipV="1">
            <a:off x="2359113" y="2783512"/>
            <a:ext cx="642197" cy="56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>
            <a:stCxn id="40" idx="1"/>
          </p:cNvCxnSpPr>
          <p:nvPr/>
        </p:nvCxnSpPr>
        <p:spPr>
          <a:xfrm>
            <a:off x="2359113" y="4713064"/>
            <a:ext cx="642197" cy="4320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-431074" y="1927244"/>
            <a:ext cx="12623074" cy="4930756"/>
          </a:xfrm>
          <a:prstGeom prst="rect">
            <a:avLst/>
          </a:prstGeom>
          <a:blipFill dpi="0" rotWithShape="1">
            <a:blip r:embed="rId1">
              <a:alphaModFix amt="36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Photocopy trans="30000" detail="2"/>
                      </a14:imgEffect>
                    </a14:imgLayer>
                  </a14:imgProps>
                </a:ext>
              </a:extLst>
            </a:blip>
            <a:srcRect/>
            <a:stretch>
              <a:fillRect t="-70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2530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b="13820"/>
          <a:stretch>
            <a:fillRect/>
          </a:stretch>
        </p:blipFill>
        <p:spPr bwMode="auto">
          <a:xfrm>
            <a:off x="0" y="-20638"/>
            <a:ext cx="12192000" cy="183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-1" y="-12633"/>
            <a:ext cx="12192000" cy="1835154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rgbClr val="6879A6">
                  <a:alpha val="67000"/>
                </a:srgbClr>
              </a:gs>
              <a:gs pos="50000">
                <a:schemeClr val="accent1">
                  <a:lumMod val="75000"/>
                  <a:alpha val="76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6879A6"/>
              </a:solidFill>
              <a:effectLst/>
              <a:uLnTx/>
              <a:uFillTx/>
              <a:latin typeface="苹方 常规" panose="020B0300000000000000" pitchFamily="34" charset="-122"/>
              <a:ea typeface="苹方 常规" panose="020B0300000000000000" pitchFamily="34" charset="-122"/>
              <a:cs typeface="+mn-cs"/>
            </a:endParaRPr>
          </a:p>
        </p:txBody>
      </p:sp>
      <p:sp>
        <p:nvSpPr>
          <p:cNvPr id="3" name="文本框 13"/>
          <p:cNvSpPr txBox="1">
            <a:spLocks noChangeArrowheads="1"/>
          </p:cNvSpPr>
          <p:nvPr/>
        </p:nvSpPr>
        <p:spPr bwMode="auto">
          <a:xfrm>
            <a:off x="438785" y="637540"/>
            <a:ext cx="661035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第二部分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培养目标与定位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汉仪智能黑体" panose="00020600040101010101" pitchFamily="18" charset="-122"/>
              <a:ea typeface="阿里汉仪智能黑体" panose="00020600040101010101" pitchFamily="18" charset="-122"/>
              <a:cs typeface="+mn-cs"/>
            </a:endParaRPr>
          </a:p>
        </p:txBody>
      </p:sp>
      <p:pic>
        <p:nvPicPr>
          <p:cNvPr id="4" name="图片 4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4" t="-600"/>
          <a:stretch>
            <a:fillRect/>
          </a:stretch>
        </p:blipFill>
        <p:spPr bwMode="auto">
          <a:xfrm>
            <a:off x="9710119" y="-20638"/>
            <a:ext cx="2322407" cy="88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31"/>
          <a:stretch>
            <a:fillRect/>
          </a:stretch>
        </p:blipFill>
        <p:spPr bwMode="auto">
          <a:xfrm>
            <a:off x="9207078" y="100094"/>
            <a:ext cx="503041" cy="64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/>
          <a:srcRect r="63375"/>
          <a:stretch>
            <a:fillRect/>
          </a:stretch>
        </p:blipFill>
        <p:spPr>
          <a:xfrm>
            <a:off x="159475" y="2306609"/>
            <a:ext cx="4229646" cy="4250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4850403" y="2173745"/>
            <a:ext cx="6880314" cy="4437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本专业适应社会和时代发展的需求，培养德才兼备，具有扎实的语言文学知识、较高的人文素养、较强的跨文化交际能力和口笔译能力的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复合型应用型专业人才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，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毕业生能在教育、经贸、文化、科技等部门熟练运用英语和本族语言从事教育、管理、商务等领域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口笔译或跨文化交流工作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，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也可顺利进入翻译专业乃至相关人文社科领域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进一步深造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C509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。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C509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/>
          <p:cNvSpPr/>
          <p:nvPr/>
        </p:nvSpPr>
        <p:spPr>
          <a:xfrm>
            <a:off x="-431074" y="1994468"/>
            <a:ext cx="12623074" cy="4863532"/>
          </a:xfrm>
          <a:prstGeom prst="rect">
            <a:avLst/>
          </a:prstGeom>
          <a:blipFill dpi="0" rotWithShape="1">
            <a:blip r:embed="rId1">
              <a:alphaModFix amt="57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Photocopy trans="30000" detail="2"/>
                      </a14:imgEffect>
                    </a14:imgLayer>
                  </a14:imgProps>
                </a:ext>
              </a:extLst>
            </a:blip>
            <a:srcRect/>
            <a:stretch>
              <a:fillRect t="-70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2530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b="13820"/>
          <a:stretch>
            <a:fillRect/>
          </a:stretch>
        </p:blipFill>
        <p:spPr bwMode="auto">
          <a:xfrm>
            <a:off x="0" y="-20638"/>
            <a:ext cx="121920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-1" y="-12633"/>
            <a:ext cx="12192000" cy="2016058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rgbClr val="6879A6">
                  <a:alpha val="67000"/>
                </a:srgbClr>
              </a:gs>
              <a:gs pos="50000">
                <a:schemeClr val="accent1">
                  <a:lumMod val="75000"/>
                  <a:alpha val="76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6879A6"/>
              </a:solidFill>
              <a:effectLst/>
              <a:uLnTx/>
              <a:uFillTx/>
              <a:latin typeface="苹方 常规" panose="020B0300000000000000" pitchFamily="34" charset="-122"/>
              <a:ea typeface="苹方 常规" panose="020B0300000000000000" pitchFamily="34" charset="-122"/>
              <a:cs typeface="+mn-cs"/>
            </a:endParaRPr>
          </a:p>
        </p:txBody>
      </p:sp>
      <p:sp>
        <p:nvSpPr>
          <p:cNvPr id="3" name="文本框 13"/>
          <p:cNvSpPr txBox="1">
            <a:spLocks noChangeArrowheads="1"/>
          </p:cNvSpPr>
          <p:nvPr/>
        </p:nvSpPr>
        <p:spPr bwMode="auto">
          <a:xfrm>
            <a:off x="438785" y="637540"/>
            <a:ext cx="661035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第三部分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课程开设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汉仪智能黑体" panose="00020600040101010101" pitchFamily="18" charset="-122"/>
              <a:ea typeface="阿里汉仪智能黑体" panose="00020600040101010101" pitchFamily="18" charset="-122"/>
              <a:cs typeface="+mn-cs"/>
            </a:endParaRPr>
          </a:p>
        </p:txBody>
      </p:sp>
      <p:pic>
        <p:nvPicPr>
          <p:cNvPr id="4" name="图片 4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4" t="-600"/>
          <a:stretch>
            <a:fillRect/>
          </a:stretch>
        </p:blipFill>
        <p:spPr bwMode="auto">
          <a:xfrm>
            <a:off x="9710119" y="-20638"/>
            <a:ext cx="2322407" cy="88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31"/>
          <a:stretch>
            <a:fillRect/>
          </a:stretch>
        </p:blipFill>
        <p:spPr bwMode="auto">
          <a:xfrm>
            <a:off x="9207078" y="100094"/>
            <a:ext cx="503041" cy="64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42"/>
          <p:cNvSpPr txBox="1"/>
          <p:nvPr/>
        </p:nvSpPr>
        <p:spPr>
          <a:xfrm>
            <a:off x="4854970" y="2130468"/>
            <a:ext cx="2688299" cy="4102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665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课程模块</a:t>
            </a:r>
            <a:endParaRPr kumimoji="0" lang="zh-CN" altLang="en-US" sz="1335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1" name="Image 12" descr="Divider Righ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126778" y="2287857"/>
            <a:ext cx="2031149" cy="70295"/>
          </a:xfrm>
          <a:prstGeom prst="rect">
            <a:avLst/>
          </a:prstGeom>
        </p:spPr>
      </p:pic>
      <p:pic>
        <p:nvPicPr>
          <p:cNvPr id="32" name="Image 12" descr="Divider Righ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7159226" y="2287857"/>
            <a:ext cx="2031149" cy="7029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675747" y="2779390"/>
            <a:ext cx="9056406" cy="3862501"/>
            <a:chOff x="1481424" y="3227196"/>
            <a:chExt cx="9646495" cy="4229820"/>
          </a:xfrm>
        </p:grpSpPr>
        <p:grpSp>
          <p:nvGrpSpPr>
            <p:cNvPr id="15" name="组合 14"/>
            <p:cNvGrpSpPr/>
            <p:nvPr/>
          </p:nvGrpSpPr>
          <p:grpSpPr>
            <a:xfrm>
              <a:off x="7841906" y="3227196"/>
              <a:ext cx="2993264" cy="2993264"/>
              <a:chOff x="1403648" y="1115468"/>
              <a:chExt cx="1294414" cy="1294414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1539485" y="1259632"/>
                <a:ext cx="1022740" cy="1022740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2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17" name="组合 16"/>
              <p:cNvGrpSpPr/>
              <p:nvPr/>
            </p:nvGrpSpPr>
            <p:grpSpPr>
              <a:xfrm>
                <a:off x="1403648" y="1115468"/>
                <a:ext cx="1294414" cy="1294414"/>
                <a:chOff x="2555776" y="915566"/>
                <a:chExt cx="1944216" cy="1944216"/>
              </a:xfrm>
              <a:effectLst>
                <a:outerShdw blurRad="63500" dist="50800" dir="8100000" algn="tr" rotWithShape="0">
                  <a:prstClr val="black">
                    <a:alpha val="35000"/>
                  </a:prstClr>
                </a:outerShdw>
              </a:effectLst>
            </p:grpSpPr>
            <p:sp>
              <p:nvSpPr>
                <p:cNvPr id="18" name="同心圆 67"/>
                <p:cNvSpPr/>
                <p:nvPr/>
              </p:nvSpPr>
              <p:spPr>
                <a:xfrm>
                  <a:off x="2555776" y="915566"/>
                  <a:ext cx="1944216" cy="1944216"/>
                </a:xfrm>
                <a:prstGeom prst="donut">
                  <a:avLst>
                    <a:gd name="adj" fmla="val 10097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1"/>
                  <a:tileRect/>
                </a:gra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426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9" name="同心圆 68"/>
                <p:cNvSpPr/>
                <p:nvPr/>
              </p:nvSpPr>
              <p:spPr>
                <a:xfrm>
                  <a:off x="2733335" y="1093125"/>
                  <a:ext cx="1589098" cy="1589098"/>
                </a:xfrm>
                <a:prstGeom prst="donut">
                  <a:avLst>
                    <a:gd name="adj" fmla="val 12059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6200000" scaled="1"/>
                  <a:tileRect/>
                </a:gra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426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</p:grpSp>
        <p:grpSp>
          <p:nvGrpSpPr>
            <p:cNvPr id="20" name="组合 19"/>
            <p:cNvGrpSpPr/>
            <p:nvPr/>
          </p:nvGrpSpPr>
          <p:grpSpPr>
            <a:xfrm>
              <a:off x="4707318" y="3227196"/>
              <a:ext cx="2993264" cy="2993264"/>
              <a:chOff x="1403648" y="1115468"/>
              <a:chExt cx="1294414" cy="1294414"/>
            </a:xfrm>
          </p:grpSpPr>
          <p:sp>
            <p:nvSpPr>
              <p:cNvPr id="21" name="椭圆 20"/>
              <p:cNvSpPr/>
              <p:nvPr/>
            </p:nvSpPr>
            <p:spPr>
              <a:xfrm>
                <a:off x="1539485" y="1259632"/>
                <a:ext cx="1022740" cy="102274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2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22" name="组合 21"/>
              <p:cNvGrpSpPr/>
              <p:nvPr/>
            </p:nvGrpSpPr>
            <p:grpSpPr>
              <a:xfrm>
                <a:off x="1403648" y="1115468"/>
                <a:ext cx="1294414" cy="1294414"/>
                <a:chOff x="2555776" y="915566"/>
                <a:chExt cx="1944216" cy="1944216"/>
              </a:xfrm>
              <a:effectLst>
                <a:outerShdw blurRad="63500" dist="50800" dir="8100000" algn="tr" rotWithShape="0">
                  <a:prstClr val="black">
                    <a:alpha val="35000"/>
                  </a:prstClr>
                </a:outerShdw>
              </a:effectLst>
            </p:grpSpPr>
            <p:sp>
              <p:nvSpPr>
                <p:cNvPr id="23" name="同心圆 72"/>
                <p:cNvSpPr/>
                <p:nvPr/>
              </p:nvSpPr>
              <p:spPr>
                <a:xfrm>
                  <a:off x="2555776" y="915566"/>
                  <a:ext cx="1944216" cy="1944216"/>
                </a:xfrm>
                <a:prstGeom prst="donut">
                  <a:avLst>
                    <a:gd name="adj" fmla="val 10097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1"/>
                  <a:tileRect/>
                </a:gra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426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4" name="同心圆 73"/>
                <p:cNvSpPr/>
                <p:nvPr/>
              </p:nvSpPr>
              <p:spPr>
                <a:xfrm>
                  <a:off x="2733335" y="1093125"/>
                  <a:ext cx="1589098" cy="1589098"/>
                </a:xfrm>
                <a:prstGeom prst="donut">
                  <a:avLst>
                    <a:gd name="adj" fmla="val 12059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6200000" scaled="1"/>
                  <a:tileRect/>
                </a:gra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426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</p:grpSp>
        <p:grpSp>
          <p:nvGrpSpPr>
            <p:cNvPr id="25" name="组合 24"/>
            <p:cNvGrpSpPr/>
            <p:nvPr/>
          </p:nvGrpSpPr>
          <p:grpSpPr>
            <a:xfrm>
              <a:off x="1550383" y="3227196"/>
              <a:ext cx="2993264" cy="2993264"/>
              <a:chOff x="1403648" y="1115468"/>
              <a:chExt cx="1294414" cy="1294414"/>
            </a:xfrm>
            <a:effectLst>
              <a:outerShdw blurRad="241300" dist="190500" dir="8100000" algn="tr" rotWithShape="0">
                <a:prstClr val="black">
                  <a:alpha val="19000"/>
                </a:prstClr>
              </a:outerShdw>
            </a:effectLst>
          </p:grpSpPr>
          <p:sp>
            <p:nvSpPr>
              <p:cNvPr id="26" name="椭圆 25"/>
              <p:cNvSpPr/>
              <p:nvPr/>
            </p:nvSpPr>
            <p:spPr>
              <a:xfrm>
                <a:off x="1539485" y="1259632"/>
                <a:ext cx="1022740" cy="1022740"/>
              </a:xfrm>
              <a:prstGeom prst="ellipse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26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27" name="组合 26"/>
              <p:cNvGrpSpPr/>
              <p:nvPr/>
            </p:nvGrpSpPr>
            <p:grpSpPr>
              <a:xfrm>
                <a:off x="1403648" y="1115468"/>
                <a:ext cx="1294414" cy="1294414"/>
                <a:chOff x="2555776" y="915566"/>
                <a:chExt cx="1944215" cy="1944216"/>
              </a:xfrm>
              <a:effectLst>
                <a:outerShdw blurRad="63500" dist="50800" dir="8100000" algn="tr" rotWithShape="0">
                  <a:prstClr val="black">
                    <a:alpha val="35000"/>
                  </a:prstClr>
                </a:outerShdw>
              </a:effectLst>
            </p:grpSpPr>
            <p:sp>
              <p:nvSpPr>
                <p:cNvPr id="28" name="同心圆 77"/>
                <p:cNvSpPr/>
                <p:nvPr/>
              </p:nvSpPr>
              <p:spPr>
                <a:xfrm>
                  <a:off x="2555776" y="915566"/>
                  <a:ext cx="1944215" cy="1944216"/>
                </a:xfrm>
                <a:prstGeom prst="donut">
                  <a:avLst>
                    <a:gd name="adj" fmla="val 10097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8100000" scaled="1"/>
                  <a:tileRect/>
                </a:gra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426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9" name="同心圆 78"/>
                <p:cNvSpPr/>
                <p:nvPr/>
              </p:nvSpPr>
              <p:spPr>
                <a:xfrm>
                  <a:off x="2733335" y="1093125"/>
                  <a:ext cx="1589098" cy="1589098"/>
                </a:xfrm>
                <a:prstGeom prst="donut">
                  <a:avLst>
                    <a:gd name="adj" fmla="val 12059"/>
                  </a:avLst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6200000" scaled="1"/>
                  <a:tileRect/>
                </a:gra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426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</p:grpSp>
        <p:sp>
          <p:nvSpPr>
            <p:cNvPr id="33" name="Right Arrow 30"/>
            <p:cNvSpPr/>
            <p:nvPr/>
          </p:nvSpPr>
          <p:spPr>
            <a:xfrm>
              <a:off x="7700587" y="6274341"/>
              <a:ext cx="3427332" cy="1182675"/>
            </a:xfrm>
            <a:prstGeom prst="rightArrow">
              <a:avLst/>
            </a:prstGeom>
            <a:solidFill>
              <a:schemeClr val="accent5"/>
            </a:solidFill>
            <a:ln>
              <a:solidFill>
                <a:srgbClr val="F7F7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574" tIns="45786" rIns="91574" bIns="4578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4" name="Right Arrow 29"/>
            <p:cNvSpPr/>
            <p:nvPr/>
          </p:nvSpPr>
          <p:spPr>
            <a:xfrm>
              <a:off x="4543652" y="6274341"/>
              <a:ext cx="3427332" cy="1182675"/>
            </a:xfrm>
            <a:prstGeom prst="rightArrow">
              <a:avLst/>
            </a:prstGeom>
            <a:solidFill>
              <a:schemeClr val="accent2"/>
            </a:solidFill>
            <a:ln>
              <a:solidFill>
                <a:srgbClr val="F7F7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574" tIns="45786" rIns="91574" bIns="4578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Right Arrow 2"/>
            <p:cNvSpPr/>
            <p:nvPr/>
          </p:nvSpPr>
          <p:spPr>
            <a:xfrm>
              <a:off x="1481424" y="6258925"/>
              <a:ext cx="3427332" cy="1182675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1574" tIns="45786" rIns="91574" bIns="45786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36" name="Picture 3" descr="C:\Users\User\Desktop\Espadka\Icons\businessman57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8680" y="3895733"/>
              <a:ext cx="1590539" cy="1586603"/>
            </a:xfrm>
            <a:prstGeom prst="rect">
              <a:avLst/>
            </a:prstGeom>
            <a:noFill/>
            <a:effectLst>
              <a:innerShdw blurRad="1270000" dist="2540000">
                <a:srgbClr val="F7F7F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4" descr="C:\Users\User\Desktop\Espadka\Icons\businessmen1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8983" y="3747897"/>
              <a:ext cx="1885797" cy="1881131"/>
            </a:xfrm>
            <a:prstGeom prst="rect">
              <a:avLst/>
            </a:prstGeom>
            <a:noFill/>
            <a:effectLst>
              <a:innerShdw blurRad="1270000" dist="2540000">
                <a:srgbClr val="F7F7F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5" descr="C:\Users\User\Desktop\Espadka\Icons\businessman46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622" y="3940076"/>
              <a:ext cx="1554613" cy="1550765"/>
            </a:xfrm>
            <a:prstGeom prst="rect">
              <a:avLst/>
            </a:prstGeom>
            <a:noFill/>
            <a:effectLst>
              <a:innerShdw blurRad="1270000" dist="2540000">
                <a:srgbClr val="F7F7F0"/>
              </a:inn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59"/>
            <p:cNvSpPr txBox="1"/>
            <p:nvPr/>
          </p:nvSpPr>
          <p:spPr>
            <a:xfrm>
              <a:off x="1581786" y="6585623"/>
              <a:ext cx="2697120" cy="521970"/>
            </a:xfrm>
            <a:prstGeom prst="rect">
              <a:avLst/>
            </a:prstGeom>
            <a:noFill/>
          </p:spPr>
          <p:txBody>
            <a:bodyPr wrap="square" lIns="91574" tIns="45786" rIns="91574" bIns="45786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7F7F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学科基础课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F7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0" name="TextBox 60"/>
            <p:cNvSpPr txBox="1"/>
            <p:nvPr/>
          </p:nvSpPr>
          <p:spPr>
            <a:xfrm>
              <a:off x="4850552" y="6585623"/>
              <a:ext cx="2697120" cy="521970"/>
            </a:xfrm>
            <a:prstGeom prst="rect">
              <a:avLst/>
            </a:prstGeom>
            <a:noFill/>
          </p:spPr>
          <p:txBody>
            <a:bodyPr wrap="square" lIns="91574" tIns="45786" rIns="91574" bIns="45786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7F7F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专业基础课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F7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" name="TextBox 61"/>
            <p:cNvSpPr txBox="1"/>
            <p:nvPr/>
          </p:nvSpPr>
          <p:spPr>
            <a:xfrm>
              <a:off x="8023322" y="6585623"/>
              <a:ext cx="2697120" cy="521970"/>
            </a:xfrm>
            <a:prstGeom prst="rect">
              <a:avLst/>
            </a:prstGeom>
            <a:noFill/>
          </p:spPr>
          <p:txBody>
            <a:bodyPr wrap="square" lIns="91574" tIns="45786" rIns="91574" bIns="45786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7F7F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综合运用课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F7F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9050" y="0"/>
            <a:ext cx="12230100" cy="6871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5090" y="57785"/>
            <a:ext cx="1544320" cy="16097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培养目标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培养学生系统掌握翻译的基本理论、基本素养、基本技能，成为具有创新精神、实践能力、人格健康的实用型的专门人才。</a:t>
            </a:r>
            <a:endParaRPr kumimoji="0" lang="zh-CN" alt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97355" y="57785"/>
            <a:ext cx="1003935" cy="3359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一年级上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07970" y="57785"/>
            <a:ext cx="1003935" cy="3359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一年级下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28110" y="57785"/>
            <a:ext cx="1003935" cy="3359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二年级上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48250" y="57785"/>
            <a:ext cx="1003935" cy="3359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二年级</a:t>
            </a: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  <a:sym typeface="+mn-ea"/>
              </a:rPr>
              <a:t>下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68390" y="57785"/>
            <a:ext cx="1003935" cy="3359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三年级上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279005" y="57785"/>
            <a:ext cx="1003935" cy="3359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  <a:sym typeface="+mn-ea"/>
              </a:rPr>
              <a:t>三</a:t>
            </a: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年级</a:t>
            </a: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  <a:sym typeface="+mn-ea"/>
              </a:rPr>
              <a:t>下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399145" y="57785"/>
            <a:ext cx="1003935" cy="3359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四年级上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519285" y="57785"/>
            <a:ext cx="1003935" cy="3359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  <a:sym typeface="+mn-ea"/>
              </a:rPr>
              <a:t>四</a:t>
            </a: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年级</a:t>
            </a: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  <a:sym typeface="+mn-ea"/>
              </a:rPr>
              <a:t>下</a:t>
            </a:r>
            <a:endParaRPr kumimoji="0" lang="zh-CN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697355" y="472440"/>
            <a:ext cx="2124075" cy="119507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培养良好的学风和正确的学习方法，培养人文素养，打好语言基本功。</a:t>
            </a:r>
            <a:endParaRPr kumimoji="0" lang="zh-CN" alt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《翻译导论》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《综合英语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，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II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endParaRPr kumimoji="0" lang="en-US" altLang="zh-CN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《现代汉语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《英美社会与文化</a:t>
            </a:r>
            <a:r>
              <a:rPr kumimoji="0" lang="en-US" altLang="zh-CN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r>
              <a: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648950" y="57785"/>
            <a:ext cx="1448435" cy="17995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就业前景</a:t>
            </a: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可担任口笔译人员，可成为独立工作的口笔译人员，可在英语、翻译、商英相关行业就职。</a:t>
            </a:r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937635" y="472440"/>
            <a:ext cx="2124075" cy="119507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提高实际运用能力，具备初步的口笔译能力。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英汉对比基础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《英汉笔译》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《汉英笔译》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《英汉口译》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168390" y="481965"/>
            <a:ext cx="2124075" cy="119507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掌握基本知识和技能以及口笔译实际操作能力。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《汉英口译》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《翻译技术实践》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会展经济口译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国际会议传译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408670" y="481965"/>
            <a:ext cx="2124075" cy="119507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具备良好的职业道德与口笔译实践经验，具备较强的创新意识和创新能力。</a:t>
            </a: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《学术写作与研究方法》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专业工作坊（商务/翻译/英语教学）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毕业论文（翻译报告）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6995" y="1714500"/>
            <a:ext cx="221615" cy="23393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基本素养</a:t>
            </a:r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81000" y="3298825"/>
            <a:ext cx="1242695" cy="75374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人文通识能力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6995" y="4115435"/>
            <a:ext cx="221615" cy="23279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核心能力</a:t>
            </a:r>
            <a:endParaRPr kumimoji="0" lang="zh-CN" alt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00050" y="4896485"/>
            <a:ext cx="1242695" cy="75374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口笔译能力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5605" y="5689600"/>
            <a:ext cx="1242695" cy="7537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实践技术能力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710690" y="3298825"/>
            <a:ext cx="2104390" cy="7537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马克思主义中国化进程与青年学生使命担当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形势与政策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大学生心理健康教育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国家安全教育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计算机应用基础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湾区财经概论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950335" y="3309620"/>
            <a:ext cx="2104390" cy="753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中国文化（英）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英汉对比基础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英美社会与文化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英国文学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美国文学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西方文明史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英美短篇小说选读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美国诗歌选读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英语戏剧与表演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endParaRPr kumimoji="0" lang="en-US" altLang="zh-CN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176010" y="3308350"/>
            <a:ext cx="2104390" cy="75374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中西文化对比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跨文化交际（英）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6181725" y="5699125"/>
            <a:ext cx="2104390" cy="7537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翻译技术实践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语料库与翻译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8416290" y="5699125"/>
            <a:ext cx="2104390" cy="7537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专业工作坊（商务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/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翻译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/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英语教学）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955415" y="4911725"/>
            <a:ext cx="2104390" cy="753745"/>
          </a:xfrm>
          <a:prstGeom prst="rect">
            <a:avLst/>
          </a:prstGeom>
          <a:solidFill>
            <a:srgbClr val="B7D4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英汉笔译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汉英笔译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英汉口译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口译基础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视译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6186170" y="4911725"/>
            <a:ext cx="2104390" cy="753745"/>
          </a:xfrm>
          <a:prstGeom prst="rect">
            <a:avLst/>
          </a:prstGeom>
          <a:solidFill>
            <a:srgbClr val="7FB3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汉英口译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会展经济口译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国际会议传译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应用翻译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口译实务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文体与翻译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法律翻译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47" name="下箭头 46"/>
          <p:cNvSpPr/>
          <p:nvPr/>
        </p:nvSpPr>
        <p:spPr>
          <a:xfrm>
            <a:off x="11165840" y="1857375"/>
            <a:ext cx="431165" cy="464185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10656570" y="2321560"/>
            <a:ext cx="1447165" cy="7537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翻译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—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商务人才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10657840" y="3607435"/>
            <a:ext cx="1447165" cy="75374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翻译研究人才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10657840" y="5156835"/>
            <a:ext cx="1447165" cy="75374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口笔译实践人才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95605" y="4116705"/>
            <a:ext cx="1242695" cy="75374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翻译研究能力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1725295" y="4116705"/>
            <a:ext cx="2104390" cy="7537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翻译导论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6181725" y="4126865"/>
            <a:ext cx="2104390" cy="7537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译文比较赏析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（论语）英译赏析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中国经典英译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文学翻译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中西翻译理论概论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8418830" y="4126865"/>
            <a:ext cx="2104390" cy="7537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学术写作与研究方法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92710" y="6512560"/>
            <a:ext cx="12011660" cy="3359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学制、修学年限：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4</a:t>
            </a: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年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              </a:t>
            </a: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毕业学分要求：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155              </a:t>
            </a:r>
            <a:r>
              <a:rPr kumimoji="0" lang="zh-CN" alt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授予学位：文学学士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 </a:t>
            </a: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81000" y="1720850"/>
            <a:ext cx="1242695" cy="75374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英汉语言能力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381000" y="2508250"/>
            <a:ext cx="1242695" cy="753745"/>
          </a:xfrm>
          <a:prstGeom prst="rect">
            <a:avLst/>
          </a:prstGeom>
          <a:solidFill>
            <a:srgbClr val="F4F2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商务财经能力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3950335" y="1723390"/>
            <a:ext cx="2104390" cy="7537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综合英语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III》《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综合英语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IV》《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英语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写作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英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语视听说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英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语视听说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II》《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语言习得与外语教学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6176645" y="1723390"/>
            <a:ext cx="2104390" cy="7537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高级英语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高级英语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II》《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英语演讲与辩论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3954780" y="2510790"/>
            <a:ext cx="2104390" cy="753745"/>
          </a:xfrm>
          <a:prstGeom prst="rect">
            <a:avLst/>
          </a:prstGeom>
          <a:solidFill>
            <a:srgbClr val="FFFE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财务会计基础（双语）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当代商学概论（英）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跨境电商基础（英）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6181090" y="2510790"/>
            <a:ext cx="2104390" cy="753745"/>
          </a:xfrm>
          <a:prstGeom prst="rect">
            <a:avLst/>
          </a:prstGeom>
          <a:solidFill>
            <a:srgbClr val="FFFE5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国际商务谈判（英）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经济学原理（英）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国际贸易实务（英）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电子商务（英）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国际商务合同（英）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国际金融（英）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国际商法（英）</a:t>
            </a: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endParaRPr kumimoji="0" lang="en-US" altLang="zh-CN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1710690" y="1720850"/>
            <a:ext cx="2104390" cy="7537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大学语文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现代汉语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综合英语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I》《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综合英语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II》《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英语语音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英语口语 I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英语口语 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II》《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英语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阅读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I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英语阅读 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II》《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英语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听力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I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》《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英语听力 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II》《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英语</a:t>
            </a:r>
            <a:r>
              <a:rPr kumimoji="0" lang="zh-CN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写作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 I</a:t>
            </a:r>
            <a:r>
              <a:rPr kumimoji="0" lang="en-US" altLang="zh-CN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》</a:t>
            </a:r>
            <a:endParaRPr kumimoji="0" lang="en-US" altLang="zh-CN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63" name="下箭头 62"/>
          <p:cNvSpPr/>
          <p:nvPr/>
        </p:nvSpPr>
        <p:spPr>
          <a:xfrm>
            <a:off x="641985" y="1667510"/>
            <a:ext cx="431165" cy="19050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64" name="肘形连接符 63"/>
          <p:cNvCxnSpPr>
            <a:stCxn id="59" idx="3"/>
            <a:endCxn id="48" idx="1"/>
          </p:cNvCxnSpPr>
          <p:nvPr/>
        </p:nvCxnSpPr>
        <p:spPr>
          <a:xfrm>
            <a:off x="8281035" y="2100580"/>
            <a:ext cx="2375535" cy="598170"/>
          </a:xfrm>
          <a:prstGeom prst="bentConnector3">
            <a:avLst>
              <a:gd name="adj1" fmla="val 5001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肘形连接符 64"/>
          <p:cNvCxnSpPr>
            <a:stCxn id="61" idx="3"/>
            <a:endCxn id="48" idx="1"/>
          </p:cNvCxnSpPr>
          <p:nvPr/>
        </p:nvCxnSpPr>
        <p:spPr>
          <a:xfrm flipV="1">
            <a:off x="8285480" y="2698750"/>
            <a:ext cx="2371090" cy="18923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肘形连接符 65"/>
          <p:cNvCxnSpPr>
            <a:stCxn id="36" idx="3"/>
            <a:endCxn id="49" idx="1"/>
          </p:cNvCxnSpPr>
          <p:nvPr/>
        </p:nvCxnSpPr>
        <p:spPr>
          <a:xfrm>
            <a:off x="8280400" y="3685540"/>
            <a:ext cx="2377440" cy="29908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肘形连接符 66"/>
          <p:cNvCxnSpPr>
            <a:stCxn id="54" idx="3"/>
            <a:endCxn id="49" idx="1"/>
          </p:cNvCxnSpPr>
          <p:nvPr/>
        </p:nvCxnSpPr>
        <p:spPr>
          <a:xfrm flipV="1">
            <a:off x="10523220" y="3984625"/>
            <a:ext cx="134620" cy="51943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肘形连接符 67"/>
          <p:cNvCxnSpPr>
            <a:stCxn id="43" idx="3"/>
            <a:endCxn id="50" idx="1"/>
          </p:cNvCxnSpPr>
          <p:nvPr/>
        </p:nvCxnSpPr>
        <p:spPr>
          <a:xfrm>
            <a:off x="8290560" y="5288915"/>
            <a:ext cx="2367280" cy="24511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肘形连接符 68"/>
          <p:cNvCxnSpPr>
            <a:stCxn id="41" idx="3"/>
            <a:endCxn id="50" idx="1"/>
          </p:cNvCxnSpPr>
          <p:nvPr/>
        </p:nvCxnSpPr>
        <p:spPr>
          <a:xfrm flipV="1">
            <a:off x="10520680" y="5534025"/>
            <a:ext cx="137160" cy="54229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-431074" y="688578"/>
            <a:ext cx="12623074" cy="6169422"/>
          </a:xfrm>
          <a:prstGeom prst="rect">
            <a:avLst/>
          </a:prstGeom>
          <a:blipFill dpi="0" rotWithShape="1">
            <a:blip r:embed="rId1">
              <a:alphaModFix amt="57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Photocopy trans="30000" detail="2"/>
                      </a14:imgEffect>
                    </a14:imgLayer>
                  </a14:imgProps>
                </a:ext>
              </a:extLst>
            </a:blip>
            <a:srcRect/>
            <a:stretch>
              <a:fillRect t="-70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44034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0" r="32582"/>
          <a:stretch>
            <a:fillRect/>
          </a:stretch>
        </p:blipFill>
        <p:spPr bwMode="auto">
          <a:xfrm>
            <a:off x="0" y="1285875"/>
            <a:ext cx="2733675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 rot="5400000" flipH="1" flipV="1">
            <a:off x="-1148556" y="2434431"/>
            <a:ext cx="5030788" cy="2733675"/>
          </a:xfrm>
          <a:prstGeom prst="rect">
            <a:avLst/>
          </a:prstGeom>
          <a:solidFill>
            <a:srgbClr val="6879A6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4037" name="diploma-and-hat-of-graduate_57918"/>
          <p:cNvSpPr>
            <a:spLocks noChangeAspect="1"/>
          </p:cNvSpPr>
          <p:nvPr/>
        </p:nvSpPr>
        <p:spPr bwMode="auto">
          <a:xfrm>
            <a:off x="564358" y="1731169"/>
            <a:ext cx="1446212" cy="1284288"/>
          </a:xfrm>
          <a:custGeom>
            <a:avLst/>
            <a:gdLst>
              <a:gd name="T0" fmla="*/ 0 w 604071"/>
              <a:gd name="T1" fmla="*/ 0 h 536160"/>
              <a:gd name="T2" fmla="*/ 604071 w 604071"/>
              <a:gd name="T3" fmla="*/ 536160 h 536160"/>
            </a:gdLst>
            <a:ahLst/>
            <a:cxnLst/>
            <a:rect l="T0" t="T1" r="T2" b="T3"/>
            <a:pathLst>
              <a:path w="604071" h="536160">
                <a:moveTo>
                  <a:pt x="368624" y="395015"/>
                </a:moveTo>
                <a:cubicBezTo>
                  <a:pt x="361723" y="393547"/>
                  <a:pt x="354463" y="395524"/>
                  <a:pt x="347306" y="402787"/>
                </a:cubicBezTo>
                <a:cubicBezTo>
                  <a:pt x="335338" y="415205"/>
                  <a:pt x="330879" y="431138"/>
                  <a:pt x="339796" y="447070"/>
                </a:cubicBezTo>
                <a:cubicBezTo>
                  <a:pt x="347540" y="460659"/>
                  <a:pt x="358100" y="468860"/>
                  <a:pt x="372650" y="456676"/>
                </a:cubicBezTo>
                <a:cubicBezTo>
                  <a:pt x="377108" y="453162"/>
                  <a:pt x="384852" y="457848"/>
                  <a:pt x="381098" y="463236"/>
                </a:cubicBezTo>
                <a:cubicBezTo>
                  <a:pt x="360682" y="492289"/>
                  <a:pt x="328297" y="474483"/>
                  <a:pt x="320788" y="443790"/>
                </a:cubicBezTo>
                <a:cubicBezTo>
                  <a:pt x="318207" y="433246"/>
                  <a:pt x="319380" y="420594"/>
                  <a:pt x="323604" y="409348"/>
                </a:cubicBezTo>
                <a:cubicBezTo>
                  <a:pt x="314921" y="417314"/>
                  <a:pt x="307881" y="427154"/>
                  <a:pt x="303188" y="437698"/>
                </a:cubicBezTo>
                <a:cubicBezTo>
                  <a:pt x="288169" y="473077"/>
                  <a:pt x="296383" y="518062"/>
                  <a:pt x="342378" y="519234"/>
                </a:cubicBezTo>
                <a:cubicBezTo>
                  <a:pt x="379924" y="519937"/>
                  <a:pt x="412778" y="491118"/>
                  <a:pt x="408554" y="451521"/>
                </a:cubicBezTo>
                <a:cubicBezTo>
                  <a:pt x="406794" y="434828"/>
                  <a:pt x="389326" y="399419"/>
                  <a:pt x="368624" y="395015"/>
                </a:cubicBezTo>
                <a:close/>
                <a:moveTo>
                  <a:pt x="213545" y="366940"/>
                </a:moveTo>
                <a:cubicBezTo>
                  <a:pt x="204862" y="376077"/>
                  <a:pt x="198996" y="386387"/>
                  <a:pt x="195241" y="398804"/>
                </a:cubicBezTo>
                <a:cubicBezTo>
                  <a:pt x="194302" y="401382"/>
                  <a:pt x="193364" y="406302"/>
                  <a:pt x="191721" y="410754"/>
                </a:cubicBezTo>
                <a:cubicBezTo>
                  <a:pt x="208617" y="421531"/>
                  <a:pt x="224340" y="433949"/>
                  <a:pt x="239593" y="447070"/>
                </a:cubicBezTo>
                <a:cubicBezTo>
                  <a:pt x="252031" y="457848"/>
                  <a:pt x="266111" y="468391"/>
                  <a:pt x="278548" y="479637"/>
                </a:cubicBezTo>
                <a:cubicBezTo>
                  <a:pt x="277375" y="469797"/>
                  <a:pt x="278313" y="459019"/>
                  <a:pt x="281833" y="447538"/>
                </a:cubicBezTo>
                <a:cubicBezTo>
                  <a:pt x="288404" y="426452"/>
                  <a:pt x="301076" y="405130"/>
                  <a:pt x="319145" y="391307"/>
                </a:cubicBezTo>
                <a:cubicBezTo>
                  <a:pt x="316329" y="391073"/>
                  <a:pt x="313513" y="391073"/>
                  <a:pt x="310697" y="390838"/>
                </a:cubicBezTo>
                <a:cubicBezTo>
                  <a:pt x="298495" y="389901"/>
                  <a:pt x="286996" y="388027"/>
                  <a:pt x="275263" y="385215"/>
                </a:cubicBezTo>
                <a:cubicBezTo>
                  <a:pt x="254377" y="380295"/>
                  <a:pt x="233492" y="374906"/>
                  <a:pt x="213545" y="366940"/>
                </a:cubicBezTo>
                <a:close/>
                <a:moveTo>
                  <a:pt x="174825" y="348196"/>
                </a:moveTo>
                <a:cubicBezTo>
                  <a:pt x="166612" y="352648"/>
                  <a:pt x="158633" y="358271"/>
                  <a:pt x="153705" y="366471"/>
                </a:cubicBezTo>
                <a:cubicBezTo>
                  <a:pt x="150420" y="371391"/>
                  <a:pt x="147838" y="376546"/>
                  <a:pt x="146665" y="382169"/>
                </a:cubicBezTo>
                <a:cubicBezTo>
                  <a:pt x="146430" y="383341"/>
                  <a:pt x="146430" y="384278"/>
                  <a:pt x="146196" y="385449"/>
                </a:cubicBezTo>
                <a:cubicBezTo>
                  <a:pt x="156990" y="390370"/>
                  <a:pt x="167550" y="395993"/>
                  <a:pt x="177406" y="401850"/>
                </a:cubicBezTo>
                <a:cubicBezTo>
                  <a:pt x="180692" y="386855"/>
                  <a:pt x="189374" y="371626"/>
                  <a:pt x="201577" y="362020"/>
                </a:cubicBezTo>
                <a:cubicBezTo>
                  <a:pt x="199465" y="361082"/>
                  <a:pt x="197353" y="360145"/>
                  <a:pt x="195241" y="358974"/>
                </a:cubicBezTo>
                <a:cubicBezTo>
                  <a:pt x="188201" y="355693"/>
                  <a:pt x="181630" y="351945"/>
                  <a:pt x="174825" y="348196"/>
                </a:cubicBezTo>
                <a:close/>
                <a:moveTo>
                  <a:pt x="73683" y="278844"/>
                </a:moveTo>
                <a:cubicBezTo>
                  <a:pt x="65235" y="280484"/>
                  <a:pt x="57491" y="278375"/>
                  <a:pt x="48809" y="284467"/>
                </a:cubicBezTo>
                <a:cubicBezTo>
                  <a:pt x="38483" y="291730"/>
                  <a:pt x="30270" y="302039"/>
                  <a:pt x="24638" y="313286"/>
                </a:cubicBezTo>
                <a:cubicBezTo>
                  <a:pt x="19945" y="322657"/>
                  <a:pt x="13843" y="335778"/>
                  <a:pt x="16425" y="346322"/>
                </a:cubicBezTo>
                <a:cubicBezTo>
                  <a:pt x="17833" y="352413"/>
                  <a:pt x="21587" y="355693"/>
                  <a:pt x="25107" y="359677"/>
                </a:cubicBezTo>
                <a:cubicBezTo>
                  <a:pt x="61011" y="357334"/>
                  <a:pt x="97385" y="365300"/>
                  <a:pt x="131412" y="378889"/>
                </a:cubicBezTo>
                <a:cubicBezTo>
                  <a:pt x="133054" y="370923"/>
                  <a:pt x="137748" y="362722"/>
                  <a:pt x="141972" y="357568"/>
                </a:cubicBezTo>
                <a:cubicBezTo>
                  <a:pt x="147369" y="350539"/>
                  <a:pt x="154409" y="344681"/>
                  <a:pt x="162153" y="340698"/>
                </a:cubicBezTo>
                <a:cubicBezTo>
                  <a:pt x="146900" y="331326"/>
                  <a:pt x="132116" y="321017"/>
                  <a:pt x="117331" y="310708"/>
                </a:cubicBezTo>
                <a:cubicBezTo>
                  <a:pt x="104190" y="301336"/>
                  <a:pt x="84713" y="291964"/>
                  <a:pt x="73683" y="278844"/>
                </a:cubicBezTo>
                <a:close/>
                <a:moveTo>
                  <a:pt x="62478" y="261857"/>
                </a:moveTo>
                <a:cubicBezTo>
                  <a:pt x="69577" y="260803"/>
                  <a:pt x="76499" y="261740"/>
                  <a:pt x="80723" y="267129"/>
                </a:cubicBezTo>
                <a:cubicBezTo>
                  <a:pt x="81662" y="268535"/>
                  <a:pt x="82131" y="269706"/>
                  <a:pt x="82366" y="271112"/>
                </a:cubicBezTo>
                <a:cubicBezTo>
                  <a:pt x="97854" y="275563"/>
                  <a:pt x="113342" y="288918"/>
                  <a:pt x="125310" y="296885"/>
                </a:cubicBezTo>
                <a:cubicBezTo>
                  <a:pt x="148308" y="312583"/>
                  <a:pt x="171305" y="328983"/>
                  <a:pt x="196180" y="341167"/>
                </a:cubicBezTo>
                <a:cubicBezTo>
                  <a:pt x="225513" y="355459"/>
                  <a:pt x="256724" y="364597"/>
                  <a:pt x="288639" y="371157"/>
                </a:cubicBezTo>
                <a:cubicBezTo>
                  <a:pt x="310463" y="375843"/>
                  <a:pt x="333460" y="372329"/>
                  <a:pt x="354815" y="376546"/>
                </a:cubicBezTo>
                <a:cubicBezTo>
                  <a:pt x="355050" y="376546"/>
                  <a:pt x="355284" y="376780"/>
                  <a:pt x="355754" y="376780"/>
                </a:cubicBezTo>
                <a:cubicBezTo>
                  <a:pt x="393770" y="373500"/>
                  <a:pt x="417471" y="400913"/>
                  <a:pt x="426154" y="435589"/>
                </a:cubicBezTo>
                <a:cubicBezTo>
                  <a:pt x="426858" y="438635"/>
                  <a:pt x="425919" y="441212"/>
                  <a:pt x="424042" y="442852"/>
                </a:cubicBezTo>
                <a:cubicBezTo>
                  <a:pt x="428735" y="477763"/>
                  <a:pt x="412778" y="516656"/>
                  <a:pt x="377108" y="530480"/>
                </a:cubicBezTo>
                <a:cubicBezTo>
                  <a:pt x="342612" y="543835"/>
                  <a:pt x="307177" y="532589"/>
                  <a:pt x="289577" y="507753"/>
                </a:cubicBezTo>
                <a:cubicBezTo>
                  <a:pt x="288639" y="507753"/>
                  <a:pt x="287465" y="507519"/>
                  <a:pt x="286527" y="506816"/>
                </a:cubicBezTo>
                <a:cubicBezTo>
                  <a:pt x="268927" y="498381"/>
                  <a:pt x="254377" y="481980"/>
                  <a:pt x="239828" y="469094"/>
                </a:cubicBezTo>
                <a:cubicBezTo>
                  <a:pt x="220350" y="451990"/>
                  <a:pt x="200638" y="434418"/>
                  <a:pt x="178110" y="421063"/>
                </a:cubicBezTo>
                <a:cubicBezTo>
                  <a:pt x="129769" y="392010"/>
                  <a:pt x="77907" y="373734"/>
                  <a:pt x="21353" y="370454"/>
                </a:cubicBezTo>
                <a:cubicBezTo>
                  <a:pt x="20649" y="370454"/>
                  <a:pt x="19710" y="370220"/>
                  <a:pt x="19241" y="369751"/>
                </a:cubicBezTo>
                <a:cubicBezTo>
                  <a:pt x="10792" y="369283"/>
                  <a:pt x="3518" y="361317"/>
                  <a:pt x="1406" y="353116"/>
                </a:cubicBezTo>
                <a:cubicBezTo>
                  <a:pt x="-2349" y="338121"/>
                  <a:pt x="1875" y="321955"/>
                  <a:pt x="8680" y="308131"/>
                </a:cubicBezTo>
                <a:cubicBezTo>
                  <a:pt x="16425" y="292902"/>
                  <a:pt x="27923" y="276969"/>
                  <a:pt x="43177" y="268535"/>
                </a:cubicBezTo>
                <a:cubicBezTo>
                  <a:pt x="48105" y="265957"/>
                  <a:pt x="55379" y="262911"/>
                  <a:pt x="62478" y="261857"/>
                </a:cubicBezTo>
                <a:close/>
                <a:moveTo>
                  <a:pt x="470750" y="155099"/>
                </a:moveTo>
                <a:cubicBezTo>
                  <a:pt x="464179" y="157911"/>
                  <a:pt x="457374" y="161191"/>
                  <a:pt x="450802" y="164238"/>
                </a:cubicBezTo>
                <a:cubicBezTo>
                  <a:pt x="453853" y="163066"/>
                  <a:pt x="456670" y="162129"/>
                  <a:pt x="459486" y="161191"/>
                </a:cubicBezTo>
                <a:cubicBezTo>
                  <a:pt x="460190" y="160957"/>
                  <a:pt x="460659" y="160723"/>
                  <a:pt x="461128" y="160723"/>
                </a:cubicBezTo>
                <a:cubicBezTo>
                  <a:pt x="464414" y="159082"/>
                  <a:pt x="467700" y="156973"/>
                  <a:pt x="470750" y="155099"/>
                </a:cubicBezTo>
                <a:close/>
                <a:moveTo>
                  <a:pt x="494453" y="127917"/>
                </a:moveTo>
                <a:cubicBezTo>
                  <a:pt x="501259" y="126511"/>
                  <a:pt x="505249" y="132135"/>
                  <a:pt x="504545" y="137056"/>
                </a:cubicBezTo>
                <a:cubicBezTo>
                  <a:pt x="514401" y="149241"/>
                  <a:pt x="506891" y="182046"/>
                  <a:pt x="506187" y="195169"/>
                </a:cubicBezTo>
                <a:cubicBezTo>
                  <a:pt x="504779" y="221648"/>
                  <a:pt x="508065" y="249298"/>
                  <a:pt x="501494" y="275074"/>
                </a:cubicBezTo>
                <a:cubicBezTo>
                  <a:pt x="501963" y="276012"/>
                  <a:pt x="502198" y="277183"/>
                  <a:pt x="502198" y="278823"/>
                </a:cubicBezTo>
                <a:cubicBezTo>
                  <a:pt x="498677" y="311395"/>
                  <a:pt x="441181" y="334828"/>
                  <a:pt x="414662" y="342092"/>
                </a:cubicBezTo>
                <a:cubicBezTo>
                  <a:pt x="368429" y="354980"/>
                  <a:pt x="319381" y="355214"/>
                  <a:pt x="272445" y="346310"/>
                </a:cubicBezTo>
                <a:cubicBezTo>
                  <a:pt x="236773" y="339514"/>
                  <a:pt x="188429" y="328969"/>
                  <a:pt x="170593" y="292883"/>
                </a:cubicBezTo>
                <a:cubicBezTo>
                  <a:pt x="161910" y="275309"/>
                  <a:pt x="160267" y="257968"/>
                  <a:pt x="159093" y="238754"/>
                </a:cubicBezTo>
                <a:cubicBezTo>
                  <a:pt x="157216" y="206182"/>
                  <a:pt x="154165" y="173845"/>
                  <a:pt x="155104" y="141039"/>
                </a:cubicBezTo>
                <a:cubicBezTo>
                  <a:pt x="155339" y="136118"/>
                  <a:pt x="162144" y="133775"/>
                  <a:pt x="165195" y="136821"/>
                </a:cubicBezTo>
                <a:cubicBezTo>
                  <a:pt x="182327" y="136587"/>
                  <a:pt x="205091" y="146429"/>
                  <a:pt x="219641" y="152521"/>
                </a:cubicBezTo>
                <a:cubicBezTo>
                  <a:pt x="252731" y="166347"/>
                  <a:pt x="290984" y="191185"/>
                  <a:pt x="327829" y="189779"/>
                </a:cubicBezTo>
                <a:cubicBezTo>
                  <a:pt x="388847" y="187670"/>
                  <a:pt x="436487" y="141039"/>
                  <a:pt x="494453" y="127917"/>
                </a:cubicBezTo>
                <a:close/>
                <a:moveTo>
                  <a:pt x="331354" y="468"/>
                </a:moveTo>
                <a:cubicBezTo>
                  <a:pt x="367963" y="3748"/>
                  <a:pt x="402930" y="22962"/>
                  <a:pt x="438835" y="30460"/>
                </a:cubicBezTo>
                <a:cubicBezTo>
                  <a:pt x="474740" y="38193"/>
                  <a:pt x="510880" y="44988"/>
                  <a:pt x="544908" y="59047"/>
                </a:cubicBezTo>
                <a:cubicBezTo>
                  <a:pt x="547489" y="60218"/>
                  <a:pt x="549132" y="62562"/>
                  <a:pt x="549836" y="65139"/>
                </a:cubicBezTo>
                <a:cubicBezTo>
                  <a:pt x="551713" y="64436"/>
                  <a:pt x="553825" y="64670"/>
                  <a:pt x="555703" y="66311"/>
                </a:cubicBezTo>
                <a:cubicBezTo>
                  <a:pt x="580109" y="89508"/>
                  <a:pt x="584098" y="129107"/>
                  <a:pt x="586211" y="160974"/>
                </a:cubicBezTo>
                <a:cubicBezTo>
                  <a:pt x="588088" y="190030"/>
                  <a:pt x="589027" y="220256"/>
                  <a:pt x="587384" y="249780"/>
                </a:cubicBezTo>
                <a:cubicBezTo>
                  <a:pt x="589261" y="250952"/>
                  <a:pt x="590904" y="252592"/>
                  <a:pt x="592547" y="254467"/>
                </a:cubicBezTo>
                <a:cubicBezTo>
                  <a:pt x="605219" y="269463"/>
                  <a:pt x="605219" y="290551"/>
                  <a:pt x="602872" y="309062"/>
                </a:cubicBezTo>
                <a:cubicBezTo>
                  <a:pt x="600526" y="329917"/>
                  <a:pt x="585506" y="331557"/>
                  <a:pt x="567437" y="332963"/>
                </a:cubicBezTo>
                <a:cubicBezTo>
                  <a:pt x="564151" y="333197"/>
                  <a:pt x="561335" y="331088"/>
                  <a:pt x="559927" y="328276"/>
                </a:cubicBezTo>
                <a:cubicBezTo>
                  <a:pt x="557580" y="328276"/>
                  <a:pt x="554999" y="327105"/>
                  <a:pt x="553591" y="324762"/>
                </a:cubicBezTo>
                <a:cubicBezTo>
                  <a:pt x="549132" y="317264"/>
                  <a:pt x="550775" y="306251"/>
                  <a:pt x="549836" y="297815"/>
                </a:cubicBezTo>
                <a:cubicBezTo>
                  <a:pt x="548897" y="287740"/>
                  <a:pt x="547255" y="276024"/>
                  <a:pt x="550775" y="266183"/>
                </a:cubicBezTo>
                <a:cubicBezTo>
                  <a:pt x="553825" y="258450"/>
                  <a:pt x="560866" y="251421"/>
                  <a:pt x="568845" y="248609"/>
                </a:cubicBezTo>
                <a:cubicBezTo>
                  <a:pt x="566498" y="191904"/>
                  <a:pt x="575415" y="135200"/>
                  <a:pt x="550540" y="82010"/>
                </a:cubicBezTo>
                <a:cubicBezTo>
                  <a:pt x="549601" y="82947"/>
                  <a:pt x="548428" y="83884"/>
                  <a:pt x="546785" y="84353"/>
                </a:cubicBezTo>
                <a:cubicBezTo>
                  <a:pt x="507595" y="96537"/>
                  <a:pt x="469108" y="111768"/>
                  <a:pt x="431325" y="127467"/>
                </a:cubicBezTo>
                <a:cubicBezTo>
                  <a:pt x="403165" y="139183"/>
                  <a:pt x="370075" y="159100"/>
                  <a:pt x="338394" y="152305"/>
                </a:cubicBezTo>
                <a:cubicBezTo>
                  <a:pt x="336752" y="153476"/>
                  <a:pt x="334405" y="153945"/>
                  <a:pt x="331824" y="153008"/>
                </a:cubicBezTo>
                <a:cubicBezTo>
                  <a:pt x="246402" y="121375"/>
                  <a:pt x="160042" y="98412"/>
                  <a:pt x="72743" y="72872"/>
                </a:cubicBezTo>
                <a:cubicBezTo>
                  <a:pt x="66876" y="70997"/>
                  <a:pt x="67345" y="61390"/>
                  <a:pt x="73447" y="61156"/>
                </a:cubicBezTo>
                <a:cubicBezTo>
                  <a:pt x="73916" y="59515"/>
                  <a:pt x="74855" y="57875"/>
                  <a:pt x="76732" y="57172"/>
                </a:cubicBezTo>
                <a:cubicBezTo>
                  <a:pt x="120382" y="43113"/>
                  <a:pt x="165439" y="33975"/>
                  <a:pt x="210027" y="23196"/>
                </a:cubicBezTo>
                <a:cubicBezTo>
                  <a:pt x="248749" y="14058"/>
                  <a:pt x="291225" y="-3047"/>
                  <a:pt x="331354" y="4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44038" name="TextBox 55"/>
          <p:cNvSpPr txBox="1">
            <a:spLocks noChangeArrowheads="1"/>
          </p:cNvSpPr>
          <p:nvPr/>
        </p:nvSpPr>
        <p:spPr bwMode="auto">
          <a:xfrm>
            <a:off x="1089838" y="3162697"/>
            <a:ext cx="553998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rIns="0" bIns="0">
            <a:spAutoFit/>
          </a:bodyPr>
          <a:lstStyle>
            <a:lvl1pPr>
              <a:tabLst>
                <a:tab pos="1366520" algn="l"/>
              </a:tabLs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tabLst>
                <a:tab pos="1366520" algn="l"/>
              </a:tabLs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tabLst>
                <a:tab pos="1366520" algn="l"/>
              </a:tabLs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tabLst>
                <a:tab pos="1366520" algn="l"/>
              </a:tabLs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tabLst>
                <a:tab pos="1366520" algn="l"/>
              </a:tabLs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66520" algn="l"/>
              </a:tabLs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66520" algn="l"/>
              </a:tabLs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66520" algn="l"/>
              </a:tabLs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66520" algn="l"/>
              </a:tabLs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66520" algn="l"/>
              </a:tabLst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翻译实训特色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236913" y="1285875"/>
            <a:ext cx="2355850" cy="679450"/>
          </a:xfrm>
          <a:prstGeom prst="rect">
            <a:avLst/>
          </a:prstGeom>
          <a:solidFill>
            <a:srgbClr val="6879A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人才培养方案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236913" y="2373313"/>
            <a:ext cx="2355850" cy="679450"/>
          </a:xfrm>
          <a:prstGeom prst="rect">
            <a:avLst/>
          </a:prstGeom>
          <a:solidFill>
            <a:srgbClr val="2C50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专业课程体系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236913" y="3462338"/>
            <a:ext cx="2355850" cy="677862"/>
          </a:xfrm>
          <a:prstGeom prst="rect">
            <a:avLst/>
          </a:prstGeom>
          <a:solidFill>
            <a:srgbClr val="6879A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本科课程模块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36913" y="4549775"/>
            <a:ext cx="2355850" cy="677863"/>
          </a:xfrm>
          <a:prstGeom prst="rect">
            <a:avLst/>
          </a:prstGeom>
          <a:solidFill>
            <a:srgbClr val="2C50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专业技能教学模式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236913" y="5637213"/>
            <a:ext cx="2355850" cy="679450"/>
          </a:xfrm>
          <a:prstGeom prst="rect">
            <a:avLst/>
          </a:prstGeom>
          <a:solidFill>
            <a:srgbClr val="6879A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66520" algn="l"/>
              </a:tabLst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立体化育人平台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096000" y="1285875"/>
            <a:ext cx="5960165" cy="679450"/>
          </a:xfrm>
          <a:prstGeom prst="rect">
            <a:avLst/>
          </a:prstGeom>
          <a:solidFill>
            <a:srgbClr val="6879A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通用型知识结构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实战型实践能力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创造型工作能力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职业生涯可持续发展能力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096000" y="2373313"/>
            <a:ext cx="5960165" cy="679450"/>
          </a:xfrm>
          <a:prstGeom prst="rect">
            <a:avLst/>
          </a:prstGeom>
          <a:solidFill>
            <a:srgbClr val="2C50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“语言技能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专业知识”可持续发展能力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096000" y="3462338"/>
            <a:ext cx="5960165" cy="677862"/>
          </a:xfrm>
          <a:prstGeom prst="rect">
            <a:avLst/>
          </a:prstGeom>
          <a:solidFill>
            <a:srgbClr val="6879A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公共课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专业技能课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专业知识课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特色方向课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 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综合运用课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096000" y="4549775"/>
            <a:ext cx="5960165" cy="677863"/>
          </a:xfrm>
          <a:prstGeom prst="rect">
            <a:avLst/>
          </a:prstGeom>
          <a:solidFill>
            <a:srgbClr val="2C50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以“翻译实践教学”为专业技能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096000" y="5637213"/>
            <a:ext cx="5960165" cy="679450"/>
          </a:xfrm>
          <a:prstGeom prst="rect">
            <a:avLst/>
          </a:prstGeom>
          <a:solidFill>
            <a:srgbClr val="6879A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第一课堂（理论教学）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第二课堂（素养提升）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+ 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第三课堂（实战教学）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3" name="文本框 13"/>
          <p:cNvSpPr txBox="1">
            <a:spLocks noChangeArrowheads="1"/>
          </p:cNvSpPr>
          <p:nvPr/>
        </p:nvSpPr>
        <p:spPr bwMode="auto">
          <a:xfrm>
            <a:off x="410210" y="170180"/>
            <a:ext cx="661035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第四部分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专业特色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阿里汉仪智能黑体" panose="00020600040101010101" pitchFamily="18" charset="-122"/>
              <a:ea typeface="阿里汉仪智能黑体" panose="00020600040101010101" pitchFamily="18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-431074" y="1399301"/>
            <a:ext cx="12623074" cy="5458699"/>
          </a:xfrm>
          <a:prstGeom prst="rect">
            <a:avLst/>
          </a:prstGeom>
          <a:blipFill dpi="0" rotWithShape="1">
            <a:blip r:embed="rId1">
              <a:alphaModFix amt="57000"/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Photocopy trans="30000" detail="2"/>
                      </a14:imgEffect>
                    </a14:imgLayer>
                  </a14:imgProps>
                </a:ext>
              </a:extLst>
            </a:blip>
            <a:srcRect/>
            <a:stretch>
              <a:fillRect t="-708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22530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5" b="13820"/>
          <a:stretch>
            <a:fillRect/>
          </a:stretch>
        </p:blipFill>
        <p:spPr bwMode="auto">
          <a:xfrm>
            <a:off x="0" y="-20637"/>
            <a:ext cx="12192000" cy="135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0" y="-53564"/>
            <a:ext cx="12192000" cy="1420031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0"/>
                </a:schemeClr>
              </a:gs>
              <a:gs pos="0">
                <a:srgbClr val="6879A6">
                  <a:alpha val="67000"/>
                </a:srgbClr>
              </a:gs>
              <a:gs pos="50000">
                <a:schemeClr val="accent1">
                  <a:lumMod val="75000"/>
                  <a:alpha val="76000"/>
                </a:scheme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6879A6"/>
              </a:solidFill>
              <a:effectLst/>
              <a:uLnTx/>
              <a:uFillTx/>
              <a:latin typeface="苹方 常规" panose="020B0300000000000000" pitchFamily="34" charset="-122"/>
              <a:ea typeface="苹方 常规" panose="020B0300000000000000" pitchFamily="34" charset="-122"/>
              <a:cs typeface="+mn-cs"/>
            </a:endParaRPr>
          </a:p>
        </p:txBody>
      </p:sp>
      <p:sp>
        <p:nvSpPr>
          <p:cNvPr id="3" name="文本框 13"/>
          <p:cNvSpPr txBox="1">
            <a:spLocks noChangeArrowheads="1"/>
          </p:cNvSpPr>
          <p:nvPr/>
        </p:nvSpPr>
        <p:spPr bwMode="auto">
          <a:xfrm>
            <a:off x="337336" y="512643"/>
            <a:ext cx="661035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第五部分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 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阿里汉仪智能黑体" panose="00020600040101010101" pitchFamily="18" charset="-122"/>
                <a:ea typeface="阿里汉仪智能黑体" panose="00020600040101010101" pitchFamily="18" charset="-122"/>
                <a:cs typeface="+mn-cs"/>
              </a:rPr>
              <a:t>教学条件及利用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阿里汉仪智能黑体" panose="00020600040101010101" pitchFamily="18" charset="-122"/>
              <a:ea typeface="阿里汉仪智能黑体" panose="00020600040101010101" pitchFamily="18" charset="-122"/>
              <a:cs typeface="+mn-cs"/>
            </a:endParaRPr>
          </a:p>
        </p:txBody>
      </p:sp>
      <p:pic>
        <p:nvPicPr>
          <p:cNvPr id="4" name="图片 4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4" t="-600"/>
          <a:stretch>
            <a:fillRect/>
          </a:stretch>
        </p:blipFill>
        <p:spPr bwMode="auto">
          <a:xfrm>
            <a:off x="9710119" y="-20638"/>
            <a:ext cx="2322407" cy="88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3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31"/>
          <a:stretch>
            <a:fillRect/>
          </a:stretch>
        </p:blipFill>
        <p:spPr bwMode="auto">
          <a:xfrm>
            <a:off x="9207078" y="100094"/>
            <a:ext cx="503041" cy="644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直接连接符 24"/>
          <p:cNvCxnSpPr/>
          <p:nvPr/>
        </p:nvCxnSpPr>
        <p:spPr>
          <a:xfrm>
            <a:off x="6490865" y="2124157"/>
            <a:ext cx="0" cy="4165600"/>
          </a:xfrm>
          <a:prstGeom prst="line">
            <a:avLst/>
          </a:prstGeom>
          <a:ln w="3175" cap="rnd">
            <a:solidFill>
              <a:schemeClr val="bg1">
                <a:lumMod val="85000"/>
              </a:schemeClr>
            </a:solidFill>
            <a:round/>
            <a:headEnd type="none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6280050" y="2326465"/>
            <a:ext cx="2976293" cy="1060576"/>
          </a:xfrm>
          <a:prstGeom prst="rect">
            <a:avLst/>
          </a:prstGeom>
          <a:solidFill>
            <a:srgbClr val="2C50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3D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仿真实训中心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076383" y="2326465"/>
            <a:ext cx="3019617" cy="1060576"/>
          </a:xfrm>
          <a:prstGeom prst="rect">
            <a:avLst/>
          </a:prstGeom>
          <a:solidFill>
            <a:srgbClr val="6879A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同声传译实验室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280050" y="3595959"/>
            <a:ext cx="3002200" cy="1050130"/>
          </a:xfrm>
          <a:prstGeom prst="rect">
            <a:avLst/>
          </a:prstGeom>
          <a:solidFill>
            <a:srgbClr val="6879A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口译一室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058430" y="3595958"/>
            <a:ext cx="3002200" cy="1060575"/>
          </a:xfrm>
          <a:prstGeom prst="rect">
            <a:avLst/>
          </a:prstGeom>
          <a:solidFill>
            <a:srgbClr val="2C50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机辅翻译实验室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076384" y="4900001"/>
            <a:ext cx="3019616" cy="997865"/>
          </a:xfrm>
          <a:prstGeom prst="rect">
            <a:avLst/>
          </a:prstGeom>
          <a:solidFill>
            <a:srgbClr val="6879A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口译二室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304867" y="4914506"/>
            <a:ext cx="3002200" cy="997865"/>
          </a:xfrm>
          <a:prstGeom prst="rect">
            <a:avLst/>
          </a:prstGeom>
          <a:solidFill>
            <a:srgbClr val="2C509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口译三室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任意多边形: 形状 48" descr="704-仿真实训中心-9"/>
          <p:cNvSpPr/>
          <p:nvPr/>
        </p:nvSpPr>
        <p:spPr bwMode="auto">
          <a:xfrm>
            <a:off x="-12825" y="3507410"/>
            <a:ext cx="1936750" cy="1668462"/>
          </a:xfrm>
          <a:custGeom>
            <a:avLst/>
            <a:gdLst>
              <a:gd name="T0" fmla="*/ 50130 w 2958875"/>
              <a:gd name="T1" fmla="*/ 0 h 2550752"/>
              <a:gd name="T2" fmla="*/ 182473 w 2958875"/>
              <a:gd name="T3" fmla="*/ 0 h 2550752"/>
              <a:gd name="T4" fmla="*/ 232603 w 2958875"/>
              <a:gd name="T5" fmla="*/ 99915 h 2550752"/>
              <a:gd name="T6" fmla="*/ 182473 w 2958875"/>
              <a:gd name="T7" fmla="*/ 199830 h 2550752"/>
              <a:gd name="T8" fmla="*/ 50130 w 2958875"/>
              <a:gd name="T9" fmla="*/ 199830 h 2550752"/>
              <a:gd name="T10" fmla="*/ 0 w 2958875"/>
              <a:gd name="T11" fmla="*/ 99915 h 25507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958875"/>
              <a:gd name="T19" fmla="*/ 0 h 2550752"/>
              <a:gd name="T20" fmla="*/ 2958875 w 2958875"/>
              <a:gd name="T21" fmla="*/ 2550752 h 255075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958875" h="2550752">
                <a:moveTo>
                  <a:pt x="637689" y="0"/>
                </a:moveTo>
                <a:lnTo>
                  <a:pt x="2321187" y="0"/>
                </a:lnTo>
                <a:lnTo>
                  <a:pt x="2958875" y="1275376"/>
                </a:lnTo>
                <a:lnTo>
                  <a:pt x="2321187" y="2550752"/>
                </a:lnTo>
                <a:lnTo>
                  <a:pt x="637689" y="2550752"/>
                </a:lnTo>
                <a:lnTo>
                  <a:pt x="0" y="1275376"/>
                </a:lnTo>
                <a:lnTo>
                  <a:pt x="637689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 w="28575">
            <a:solidFill>
              <a:schemeClr val="bg1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33" name="图片 4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6" t="1019" r="14507" b="1390"/>
          <a:stretch>
            <a:fillRect/>
          </a:stretch>
        </p:blipFill>
        <p:spPr bwMode="auto">
          <a:xfrm>
            <a:off x="732035" y="1498141"/>
            <a:ext cx="2146916" cy="1849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6" t="111" r="23639" b="4311"/>
          <a:stretch>
            <a:fillRect/>
          </a:stretch>
        </p:blipFill>
        <p:spPr bwMode="auto">
          <a:xfrm>
            <a:off x="1132559" y="5175872"/>
            <a:ext cx="1836328" cy="1584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图片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" t="36079" r="677"/>
          <a:stretch>
            <a:fillRect/>
          </a:stretch>
        </p:blipFill>
        <p:spPr bwMode="auto">
          <a:xfrm>
            <a:off x="9529688" y="1407547"/>
            <a:ext cx="2244694" cy="1935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任意多边形: 形状 46" descr="20141015_184214"/>
          <p:cNvSpPr/>
          <p:nvPr/>
        </p:nvSpPr>
        <p:spPr bwMode="auto">
          <a:xfrm>
            <a:off x="10479218" y="3507410"/>
            <a:ext cx="1776412" cy="1530350"/>
          </a:xfrm>
          <a:custGeom>
            <a:avLst/>
            <a:gdLst>
              <a:gd name="T0" fmla="*/ 4367 w 4346074"/>
              <a:gd name="T1" fmla="*/ 0 h 3746614"/>
              <a:gd name="T2" fmla="*/ 15895 w 4346074"/>
              <a:gd name="T3" fmla="*/ 0 h 3746614"/>
              <a:gd name="T4" fmla="*/ 20262 w 4346074"/>
              <a:gd name="T5" fmla="*/ 8704 h 3746614"/>
              <a:gd name="T6" fmla="*/ 15895 w 4346074"/>
              <a:gd name="T7" fmla="*/ 17409 h 3746614"/>
              <a:gd name="T8" fmla="*/ 4367 w 4346074"/>
              <a:gd name="T9" fmla="*/ 17409 h 3746614"/>
              <a:gd name="T10" fmla="*/ 0 w 4346074"/>
              <a:gd name="T11" fmla="*/ 8704 h 374661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46074"/>
              <a:gd name="T19" fmla="*/ 0 h 3746614"/>
              <a:gd name="T20" fmla="*/ 4346074 w 4346074"/>
              <a:gd name="T21" fmla="*/ 3746614 h 374661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46074" h="3746614">
                <a:moveTo>
                  <a:pt x="936654" y="0"/>
                </a:moveTo>
                <a:lnTo>
                  <a:pt x="3409420" y="0"/>
                </a:lnTo>
                <a:lnTo>
                  <a:pt x="4346074" y="1873307"/>
                </a:lnTo>
                <a:lnTo>
                  <a:pt x="3409420" y="3746614"/>
                </a:lnTo>
                <a:lnTo>
                  <a:pt x="936654" y="3746614"/>
                </a:lnTo>
                <a:lnTo>
                  <a:pt x="0" y="1873307"/>
                </a:lnTo>
                <a:lnTo>
                  <a:pt x="936654" y="0"/>
                </a:lnTo>
                <a:close/>
              </a:path>
            </a:pathLst>
          </a:custGeom>
          <a:blipFill dpi="0" rotWithShape="1">
            <a:blip r:embed="rId10"/>
            <a:srcRect/>
            <a:stretch>
              <a:fillRect/>
            </a:stretch>
          </a:blipFill>
          <a:ln w="28575">
            <a:solidFill>
              <a:schemeClr val="bg1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37" name="图片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" t="28870" r="1018" b="7635"/>
          <a:stretch>
            <a:fillRect/>
          </a:stretch>
        </p:blipFill>
        <p:spPr bwMode="auto">
          <a:xfrm>
            <a:off x="9471502" y="5171147"/>
            <a:ext cx="1841636" cy="1586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2c8d448d-1098-491d-a025-e2fef38180d5}"/>
  <p:tag name="TABLE_ENDDRAG_ORIGIN_RECT" val="754*259"/>
  <p:tag name="TABLE_ENDDRAG_RECT" val="102*64*754*259"/>
</p:tagLst>
</file>

<file path=ppt/tags/tag2.xml><?xml version="1.0" encoding="utf-8"?>
<p:tagLst xmlns:p="http://schemas.openxmlformats.org/presentationml/2006/main">
  <p:tag name="KSO_WM_UNIT_TABLE_BEAUTIFY" val="smartTable{251adf45-403c-4913-87ab-44c48899594e}"/>
  <p:tag name="TABLE_ENDDRAG_ORIGIN_RECT" val="766*576"/>
  <p:tag name="TABLE_ENDDRAG_RECT" val="182*13*766*576"/>
</p:tagLst>
</file>

<file path=ppt/tags/tag3.xml><?xml version="1.0" encoding="utf-8"?>
<p:tagLst xmlns:p="http://schemas.openxmlformats.org/presentationml/2006/main">
  <p:tag name="KSO_WM_UNIT_TABLE_BEAUTIFY" val="smartTable{251adf45-403c-4913-87ab-44c48899594e}"/>
  <p:tag name="TABLE_ENDDRAG_ORIGIN_RECT" val="766*576"/>
  <p:tag name="TABLE_ENDDRAG_RECT" val="182*13*766*576"/>
</p:tagLst>
</file>

<file path=ppt/tags/tag4.xml><?xml version="1.0" encoding="utf-8"?>
<p:tagLst xmlns:p="http://schemas.openxmlformats.org/presentationml/2006/main">
  <p:tag name="KSO_WM_UNIT_TABLE_BEAUTIFY" val="smartTable{2c8d448d-1098-491d-a025-e2fef38180d5}"/>
  <p:tag name="TABLE_ENDDRAG_ORIGIN_RECT" val="921*457"/>
  <p:tag name="TABLE_ENDDRAG_RECT" val="15*148*921*457"/>
</p:tagLst>
</file>

<file path=ppt/tags/tag5.xml><?xml version="1.0" encoding="utf-8"?>
<p:tagLst xmlns:p="http://schemas.openxmlformats.org/presentationml/2006/main">
  <p:tag name="KSO_WM_UNIT_TABLE_BEAUTIFY" val="smartTable{2c8d448d-1098-491d-a025-e2fef38180d5}"/>
  <p:tag name="TABLE_ENDDRAG_ORIGIN_RECT" val="921*457"/>
  <p:tag name="TABLE_ENDDRAG_RECT" val="15*148*921*457"/>
</p:tagLst>
</file>

<file path=ppt/tags/tag6.xml><?xml version="1.0" encoding="utf-8"?>
<p:tagLst xmlns:p="http://schemas.openxmlformats.org/presentationml/2006/main">
  <p:tag name="COMMONDATA" val="eyJoZGlkIjoiZTQxYzYyZmMwNTg1NmFiZjUwODJlODUxOGIwMzAxMWIifQ=="/>
  <p:tag name="KSO_WPP_MARK_KEY" val="f2275244-8fc4-443a-8a49-b019040b140d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3511</Words>
  <Application>WPS 演示</Application>
  <PresentationFormat>宽屏</PresentationFormat>
  <Paragraphs>597</Paragraphs>
  <Slides>23</Slides>
  <Notes>54</Notes>
  <HiddenSlides>0</HiddenSlides>
  <MMClips>8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6" baseType="lpstr">
      <vt:lpstr>Arial</vt:lpstr>
      <vt:lpstr>宋体</vt:lpstr>
      <vt:lpstr>Wingdings</vt:lpstr>
      <vt:lpstr>等线</vt:lpstr>
      <vt:lpstr>微软雅黑</vt:lpstr>
      <vt:lpstr>华光美黑_CNKI</vt:lpstr>
      <vt:lpstr>黑体</vt:lpstr>
      <vt:lpstr>苹方 常规</vt:lpstr>
      <vt:lpstr>阿里汉仪智能黑体</vt:lpstr>
      <vt:lpstr>Calibri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 ZY</dc:creator>
  <cp:lastModifiedBy>LXZ</cp:lastModifiedBy>
  <cp:revision>73</cp:revision>
  <dcterms:created xsi:type="dcterms:W3CDTF">2022-06-06T11:15:00Z</dcterms:created>
  <dcterms:modified xsi:type="dcterms:W3CDTF">2023-06-25T11:28:41Z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633BD761061742F0B498CB621D98B8D7_13</vt:lpwstr>
  </property>
  <property fmtid="{D5CDD505-2E9C-101B-9397-08002B2CF9AE}" pid="3" name="KSOProductBuildVer">
    <vt:lpwstr>2052-11.1.0.14309</vt:lpwstr>
  </property>
</Properties>
</file>