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57" r:id="rId3"/>
    <p:sldId id="259" r:id="rId4"/>
    <p:sldId id="260" r:id="rId5"/>
    <p:sldId id="261" r:id="rId6"/>
    <p:sldId id="262" r:id="rId7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英语" id="{29ACCAE4-07B6-487F-9074-D42618609DAD}">
          <p14:sldIdLst/>
        </p14:section>
        <p14:section name="商英" id="{ACAC4540-B29B-48C0-B9A1-49197D0A9B11}">
          <p14:sldIdLst>
            <p14:sldId id="257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</p14:sldIdLst>
        </p14:section>
        <p14:section name="日语" id="{2DAC85CB-D137-45BA-B7EC-6E5607376B30}">
          <p14:sldIdLst/>
        </p14:section>
        <p14:section name="校友说" id="{B7DEC790-28EF-485E-A439-D945007DF92A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4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3E6F"/>
    <a:srgbClr val="264378"/>
    <a:srgbClr val="FBF8D9"/>
    <a:srgbClr val="E6E6E6"/>
    <a:srgbClr val="016773"/>
    <a:srgbClr val="8C91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99" autoAdjust="0"/>
    <p:restoredTop sz="94660"/>
  </p:normalViewPr>
  <p:slideViewPr>
    <p:cSldViewPr snapToGrid="0" showGuides="1">
      <p:cViewPr varScale="1">
        <p:scale>
          <a:sx n="56" d="100"/>
          <a:sy n="56" d="100"/>
        </p:scale>
        <p:origin x="84" y="1000"/>
      </p:cViewPr>
      <p:guideLst>
        <p:guide orient="horz" pos="214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0" Type="http://schemas.openxmlformats.org/officeDocument/2006/relationships/tags" Target="tags/tag1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Workbook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spPr>
            <a:solidFill>
              <a:srgbClr val="B1D1D4"/>
            </a:solidFill>
          </c:spPr>
          <c:explosion val="0"/>
          <c:dPt>
            <c:idx val="0"/>
            <c:bubble3D val="0"/>
            <c:spPr>
              <a:solidFill>
                <a:srgbClr val="6879A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00206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B1D1D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B1D1D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elete val="1"/>
          </c:dLbls>
          <c:cat>
            <c:strRef>
              <c:f>Sheet1!$A$2:$A$5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0.35</c:v>
                </c:pt>
                <c:pt idx="1">
                  <c:v>0.65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8549228768619"/>
          <c:y val="0.0766315050383706"/>
          <c:w val="0.562901542462762"/>
          <c:h val="0.84673698992325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spPr>
            <a:solidFill>
              <a:srgbClr val="016773"/>
            </a:solidFill>
          </c:spPr>
          <c:explosion val="0"/>
          <c:dPt>
            <c:idx val="0"/>
            <c:bubble3D val="0"/>
            <c:spPr>
              <a:solidFill>
                <a:srgbClr val="6879A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00206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01677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016773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elete val="1"/>
          </c:dLbls>
          <c:cat>
            <c:strRef>
              <c:f>Sheet1!$A$2:$A$5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0.5</c:v>
                </c:pt>
                <c:pt idx="1">
                  <c:v>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D02AF6-90F2-44DA-A143-58D6D5E0E56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4A3E3A-385C-4F29-8497-5DDDCF9A5EF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我们的学生在经过四年的精心培养后，主要就业方向为国企商务部门以及外企部门，用人单位反馈良好。除此之外，还有部分优秀学生考取了管理类、经济类、金融类等相关境内外硕士研究生。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D148C32-8DA3-40EF-9D51-930F7E44BF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这是因为我们拥有一支强大的双师队伍为我们的学子保驾护航，其中</a:t>
            </a:r>
            <a:r>
              <a:rPr lang="en-US" altLang="zh-CN" dirty="0"/>
              <a:t>50%</a:t>
            </a:r>
            <a:r>
              <a:rPr lang="zh-CN" altLang="en-US" dirty="0"/>
              <a:t>拥有跨学科的两个学位，</a:t>
            </a:r>
            <a:r>
              <a:rPr lang="en-US" altLang="zh-CN" dirty="0"/>
              <a:t>50%</a:t>
            </a:r>
            <a:r>
              <a:rPr lang="zh-CN" altLang="en-US" dirty="0"/>
              <a:t>以上拥有海外留学或访学经历。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D148C32-8DA3-40EF-9D51-930F7E44BF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在老师们的精心培育和学生的积极努力下，我们在第一届、第二届、第三界高教社杯商务实践大赛中也取得了骄人成绩。这个比赛堪称我们商英专业的“奥林匹克”，比赛以小组形式进行，要求各</a:t>
            </a:r>
            <a:endParaRPr lang="en-US" altLang="zh-CN" dirty="0"/>
          </a:p>
          <a:p>
            <a:r>
              <a:rPr lang="zh-CN" altLang="en-US" dirty="0"/>
              <a:t>竞赛队伍必须结合所学的商务管理、营销、运营、财会等相关课程知识，围绕⼤赛的主题，选择某个企业作 为研究对象，收集相关资料、图⽚、数据、样本等，深⼊分析和探究， 并提出切实可⾏的问题解决⽅案或独特⻅解。最终还需要借助 </a:t>
            </a:r>
            <a:r>
              <a:rPr lang="en-US" altLang="zh-CN" dirty="0"/>
              <a:t>PPT</a:t>
            </a:r>
            <a:r>
              <a:rPr lang="zh-CN" altLang="en-US" dirty="0"/>
              <a:t>、视频等多媒体⼯具进⾏⼀段 </a:t>
            </a:r>
            <a:r>
              <a:rPr lang="en-US" altLang="zh-CN" dirty="0"/>
              <a:t>13 </a:t>
            </a:r>
            <a:r>
              <a:rPr lang="zh-CN" altLang="en-US" dirty="0"/>
              <a:t>分钟的全英⽂讲解。这完全可以看成我们人才培养目标是否实现的一次综合性的演练。</a:t>
            </a:r>
            <a:endParaRPr lang="zh-CN" altLang="en-US" dirty="0"/>
          </a:p>
          <a:p>
            <a:endParaRPr lang="zh-CN" altLang="en-US" dirty="0"/>
          </a:p>
          <a:p>
            <a:endParaRPr lang="zh-CN" altLang="en-US" dirty="0"/>
          </a:p>
          <a:p>
            <a:r>
              <a:rPr lang="zh-CN" altLang="en-US" dirty="0"/>
              <a:t>大赛非常注重学生团队的合作意识和与企业的互动。为此，我们的学生团队亲临现场收集数据，包括拜访该公司的总部或者区域总部，与公司领导、员工或者客户进行深入会谈。并对相关人员进行抽样调查。下面请观看我们的获奖作品，一睹我们商英学子的风采。</a:t>
            </a:r>
            <a:endParaRPr lang="en-US" altLang="zh-CN" dirty="0"/>
          </a:p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D148C32-8DA3-40EF-9D51-930F7E44BF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在老师们的精心培育和学生的积极努力下，我们在第一届、第二届、第三界高教社杯商务实践大赛中也取得了骄人成绩。这个比赛堪称我们商英专业的“奥林匹克”，比赛以小组形式进行，要求各</a:t>
            </a:r>
            <a:endParaRPr lang="en-US" altLang="zh-CN" dirty="0"/>
          </a:p>
          <a:p>
            <a:r>
              <a:rPr lang="zh-CN" altLang="en-US" dirty="0"/>
              <a:t>竞赛队伍必须结合所学的商务管理、营销、运营、财会等相关课程知识，围绕⼤赛的主题，选择某个企业作 为研究对象，收集相关资料、图⽚、数据、样本等，深⼊分析和探究， 并提出切实可⾏的问题解决⽅案或独特⻅解。最终还需要借助 </a:t>
            </a:r>
            <a:r>
              <a:rPr lang="en-US" altLang="zh-CN" dirty="0"/>
              <a:t>PPT</a:t>
            </a:r>
            <a:r>
              <a:rPr lang="zh-CN" altLang="en-US" dirty="0"/>
              <a:t>、视频等多媒体⼯具进⾏⼀段 </a:t>
            </a:r>
            <a:r>
              <a:rPr lang="en-US" altLang="zh-CN" dirty="0"/>
              <a:t>13 </a:t>
            </a:r>
            <a:r>
              <a:rPr lang="zh-CN" altLang="en-US" dirty="0"/>
              <a:t>分钟的全英⽂讲解。这完全可以看成我们人才培养目标是否实现的一次综合性的演练。</a:t>
            </a:r>
            <a:endParaRPr lang="zh-CN" altLang="en-US" dirty="0"/>
          </a:p>
          <a:p>
            <a:endParaRPr lang="zh-CN" altLang="en-US" dirty="0"/>
          </a:p>
          <a:p>
            <a:endParaRPr lang="zh-CN" altLang="en-US" dirty="0"/>
          </a:p>
          <a:p>
            <a:r>
              <a:rPr lang="zh-CN" altLang="en-US" dirty="0"/>
              <a:t>大赛非常注重学生团队的合作意识和与企业的互动。为此，我们的学生团队亲临现场收集数据，包括拜访该公司的总部或者区域总部，与公司领导、员工或者客户进行深入会谈。并对相关人员进行抽样调查。下面请观看我们的获奖作品，一睹我们商英学子的风采。</a:t>
            </a:r>
            <a:endParaRPr lang="en-US" altLang="zh-CN" dirty="0"/>
          </a:p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D148C32-8DA3-40EF-9D51-930F7E44BF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DA365-3C14-41B3-B5C9-CC21B31916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606C-40DD-4A2D-98C3-C025D488FB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DA365-3C14-41B3-B5C9-CC21B31916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606C-40DD-4A2D-98C3-C025D488FB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DA365-3C14-41B3-B5C9-CC21B31916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606C-40DD-4A2D-98C3-C025D488FB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6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963" y="212725"/>
            <a:ext cx="2065337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 userDrawn="1"/>
        </p:nvSpPr>
        <p:spPr>
          <a:xfrm>
            <a:off x="0" y="220663"/>
            <a:ext cx="355600" cy="503237"/>
          </a:xfrm>
          <a:prstGeom prst="rect">
            <a:avLst/>
          </a:prstGeom>
          <a:solidFill>
            <a:srgbClr val="016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</p:nvPr>
        </p:nvSpPr>
        <p:spPr>
          <a:xfrm>
            <a:off x="393649" y="273271"/>
            <a:ext cx="6366487" cy="396973"/>
          </a:xfrm>
        </p:spPr>
        <p:txBody>
          <a:bodyPr>
            <a:noAutofit/>
          </a:bodyPr>
          <a:lstStyle>
            <a:lvl1pPr marL="0" indent="0">
              <a:buNone/>
              <a:defRPr lang="zh-CN" altLang="en-US" sz="2400" b="1" kern="1200" dirty="0" smtClean="0">
                <a:solidFill>
                  <a:srgbClr val="0167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defRPr lang="zh-CN" altLang="en-US" sz="2400" b="1" kern="1200" dirty="0" smtClean="0">
                <a:solidFill>
                  <a:srgbClr val="0167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>
              <a:defRPr lang="zh-CN" altLang="en-US" sz="2400" b="1" kern="1200" dirty="0" smtClean="0">
                <a:solidFill>
                  <a:srgbClr val="0167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>
              <a:defRPr lang="zh-CN" altLang="en-US" sz="2400" b="1" kern="1200" dirty="0" smtClean="0">
                <a:solidFill>
                  <a:srgbClr val="0167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>
              <a:defRPr lang="zh-CN" altLang="en-US" sz="2400" b="1" kern="1200" dirty="0">
                <a:solidFill>
                  <a:srgbClr val="0167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</a:lstStyle>
          <a:p>
            <a:pPr lvl="0"/>
            <a:endParaRPr lang="zh-CN" altLang="en-US" dirty="0"/>
          </a:p>
        </p:txBody>
      </p:sp>
      <p:sp>
        <p:nvSpPr>
          <p:cNvPr id="5" name="日期占位符 1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24EB0BC-C157-4689-A699-566810207D2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页脚占位符 2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7" name="灯片编号占位符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C05B7B7-9818-49C0-9C9C-B5A9F3D95607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6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963" y="212725"/>
            <a:ext cx="2065337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 userDrawn="1"/>
        </p:nvSpPr>
        <p:spPr>
          <a:xfrm>
            <a:off x="0" y="220663"/>
            <a:ext cx="355600" cy="503237"/>
          </a:xfrm>
          <a:prstGeom prst="rect">
            <a:avLst/>
          </a:prstGeom>
          <a:solidFill>
            <a:srgbClr val="016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1" name="内容占位符 10"/>
          <p:cNvSpPr>
            <a:spLocks noGrp="1"/>
          </p:cNvSpPr>
          <p:nvPr>
            <p:ph sz="quarter" idx="13"/>
          </p:nvPr>
        </p:nvSpPr>
        <p:spPr>
          <a:xfrm>
            <a:off x="398156" y="280142"/>
            <a:ext cx="6366488" cy="383233"/>
          </a:xfrm>
        </p:spPr>
        <p:txBody>
          <a:bodyPr>
            <a:noAutofit/>
          </a:bodyPr>
          <a:lstStyle>
            <a:lvl1pPr marL="0" indent="0">
              <a:buNone/>
              <a:defRPr lang="zh-CN" altLang="en-US" sz="2400" b="1" kern="1200" dirty="0">
                <a:solidFill>
                  <a:srgbClr val="0167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FDA3ED6-DD72-4FA1-97B3-CD53C5352651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D2E505-0F94-4401-A5C8-D82FA01D3580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p:transition spd="slow" advTm="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DA365-3C14-41B3-B5C9-CC21B31916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606C-40DD-4A2D-98C3-C025D488FB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DA365-3C14-41B3-B5C9-CC21B31916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606C-40DD-4A2D-98C3-C025D488FB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DA365-3C14-41B3-B5C9-CC21B31916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606C-40DD-4A2D-98C3-C025D488FB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DA365-3C14-41B3-B5C9-CC21B31916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606C-40DD-4A2D-98C3-C025D488FB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DA365-3C14-41B3-B5C9-CC21B31916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606C-40DD-4A2D-98C3-C025D488FB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DA365-3C14-41B3-B5C9-CC21B31916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606C-40DD-4A2D-98C3-C025D488FB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DA365-3C14-41B3-B5C9-CC21B31916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606C-40DD-4A2D-98C3-C025D488FB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DA365-3C14-41B3-B5C9-CC21B31916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606C-40DD-4A2D-98C3-C025D488FB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DA365-3C14-41B3-B5C9-CC21B31916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1606C-40DD-4A2D-98C3-C025D488FBA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jpeg"/><Relationship Id="rId8" Type="http://schemas.openxmlformats.org/officeDocument/2006/relationships/image" Target="../media/image20.jpeg"/><Relationship Id="rId7" Type="http://schemas.openxmlformats.org/officeDocument/2006/relationships/image" Target="../media/image19.jpeg"/><Relationship Id="rId6" Type="http://schemas.openxmlformats.org/officeDocument/2006/relationships/image" Target="../media/image18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3" Type="http://schemas.openxmlformats.org/officeDocument/2006/relationships/image" Target="../media/image8.png"/><Relationship Id="rId2" Type="http://schemas.microsoft.com/office/2007/relationships/hdphoto" Target="../media/image7.wdp"/><Relationship Id="rId11" Type="http://schemas.openxmlformats.org/officeDocument/2006/relationships/notesSlide" Target="../notesSlides/notesSlide3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openxmlformats.org/officeDocument/2006/relationships/image" Target="../media/image24.jpeg"/><Relationship Id="rId7" Type="http://schemas.openxmlformats.org/officeDocument/2006/relationships/image" Target="../media/image23.jpeg"/><Relationship Id="rId6" Type="http://schemas.openxmlformats.org/officeDocument/2006/relationships/image" Target="../media/image22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3" Type="http://schemas.openxmlformats.org/officeDocument/2006/relationships/image" Target="../media/image8.png"/><Relationship Id="rId2" Type="http://schemas.microsoft.com/office/2007/relationships/hdphoto" Target="../media/image7.wdp"/><Relationship Id="rId11" Type="http://schemas.openxmlformats.org/officeDocument/2006/relationships/notesSlide" Target="../notesSlides/notesSlide4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3" Type="http://schemas.openxmlformats.org/officeDocument/2006/relationships/image" Target="../media/image8.png"/><Relationship Id="rId2" Type="http://schemas.microsoft.com/office/2007/relationships/hdphoto" Target="../media/image7.wdp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0.jpeg"/><Relationship Id="rId4" Type="http://schemas.openxmlformats.org/officeDocument/2006/relationships/image" Target="../media/image14.jpeg"/><Relationship Id="rId3" Type="http://schemas.openxmlformats.org/officeDocument/2006/relationships/image" Target="../media/image8.png"/><Relationship Id="rId2" Type="http://schemas.openxmlformats.org/officeDocument/2006/relationships/chart" Target="../charts/chart2.xml"/><Relationship Id="rId1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4"/>
            <a:ext cx="12192000" cy="68567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2173953"/>
            <a:ext cx="12192002" cy="4865283"/>
          </a:xfrm>
          <a:prstGeom prst="rect">
            <a:avLst/>
          </a:prstGeom>
          <a:blipFill dpi="0" rotWithShape="1">
            <a:blip r:embed="rId1">
              <a:alphaModFix amt="31000"/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artisticPhotocopy trans="30000" detail="2"/>
                      </a14:imgEffect>
                    </a14:imgLayer>
                  </a14:imgProps>
                </a:ext>
              </a:extLst>
            </a:blip>
            <a:srcRect/>
            <a:stretch>
              <a:fillRect t="-708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22530" name="图片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5" b="13820"/>
          <a:stretch>
            <a:fillRect/>
          </a:stretch>
        </p:blipFill>
        <p:spPr bwMode="auto">
          <a:xfrm>
            <a:off x="0" y="-20638"/>
            <a:ext cx="12192000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/>
          <p:cNvSpPr/>
          <p:nvPr/>
        </p:nvSpPr>
        <p:spPr>
          <a:xfrm>
            <a:off x="-1" y="-12633"/>
            <a:ext cx="12192000" cy="2024063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0"/>
                </a:schemeClr>
              </a:gs>
              <a:gs pos="0">
                <a:srgbClr val="6879A6">
                  <a:alpha val="67000"/>
                </a:srgbClr>
              </a:gs>
              <a:gs pos="50000">
                <a:schemeClr val="accent1">
                  <a:lumMod val="75000"/>
                  <a:alpha val="76000"/>
                </a:scheme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6879A6"/>
              </a:solidFill>
              <a:effectLst/>
              <a:uLnTx/>
              <a:uFillTx/>
              <a:latin typeface="苹方 常规" panose="020B0300000000000000" pitchFamily="34" charset="-122"/>
              <a:ea typeface="苹方 常规" panose="020B0300000000000000" pitchFamily="34" charset="-122"/>
              <a:cs typeface="+mn-cs"/>
            </a:endParaRPr>
          </a:p>
        </p:txBody>
      </p:sp>
      <p:sp>
        <p:nvSpPr>
          <p:cNvPr id="3" name="文本框 13"/>
          <p:cNvSpPr txBox="1">
            <a:spLocks noChangeArrowheads="1"/>
          </p:cNvSpPr>
          <p:nvPr/>
        </p:nvSpPr>
        <p:spPr bwMode="auto">
          <a:xfrm>
            <a:off x="451524" y="866021"/>
            <a:ext cx="8489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dist="38100" dir="2700000" sx="101000" sy="101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汉仪智能黑体" panose="00020600040101010101" pitchFamily="18" charset="-122"/>
                <a:ea typeface="阿里汉仪智能黑体" panose="00020600040101010101" pitchFamily="18" charset="-122"/>
                <a:cs typeface="+mn-cs"/>
              </a:rPr>
              <a:t>三、学生培养成效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dist="38100" dir="2700000" sx="101000" sy="101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汉仪智能黑体" panose="00020600040101010101" pitchFamily="18" charset="-122"/>
                <a:ea typeface="阿里汉仪智能黑体" panose="00020600040101010101" pitchFamily="18" charset="-122"/>
                <a:cs typeface="+mn-cs"/>
              </a:rPr>
              <a:t>——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dist="38100" dir="2700000" sx="101000" sy="101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汉仪智能黑体" panose="00020600040101010101" pitchFamily="18" charset="-122"/>
                <a:ea typeface="阿里汉仪智能黑体" panose="00020600040101010101" pitchFamily="18" charset="-122"/>
                <a:cs typeface="+mn-cs"/>
              </a:rPr>
              <a:t>部分获奖情况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dist="38100" dir="2700000" sx="101000" sy="101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阿里汉仪智能黑体" panose="00020600040101010101" pitchFamily="18" charset="-122"/>
              <a:ea typeface="阿里汉仪智能黑体" panose="00020600040101010101" pitchFamily="18" charset="-122"/>
              <a:cs typeface="+mn-cs"/>
            </a:endParaRPr>
          </a:p>
        </p:txBody>
      </p:sp>
      <p:pic>
        <p:nvPicPr>
          <p:cNvPr id="4" name="图片 4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4" t="-600"/>
          <a:stretch>
            <a:fillRect/>
          </a:stretch>
        </p:blipFill>
        <p:spPr bwMode="auto">
          <a:xfrm>
            <a:off x="9710119" y="-20638"/>
            <a:ext cx="2322407" cy="88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3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631"/>
          <a:stretch>
            <a:fillRect/>
          </a:stretch>
        </p:blipFill>
        <p:spPr bwMode="auto">
          <a:xfrm>
            <a:off x="9207078" y="100094"/>
            <a:ext cx="503041" cy="64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256031" y="2094457"/>
            <a:ext cx="5356354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第一届“高教社”杯商务英语实践大赛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2C509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华南赛区冠军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2C509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学生获得“最佳风采奖”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2C509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总决赛三等奖</a:t>
            </a:r>
            <a:endParaRPr lang="en-US" altLang="zh-CN" sz="1100" dirty="0">
              <a:solidFill>
                <a:srgbClr val="2C509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US" altLang="zh-CN" sz="1000" b="0" i="0" u="none" strike="noStrike" kern="1200" cap="none" spc="0" normalizeH="0" baseline="0" noProof="0" dirty="0">
              <a:ln>
                <a:noFill/>
              </a:ln>
              <a:solidFill>
                <a:srgbClr val="2C509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第二届全国商务英语实践大赛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2C509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华南赛区二等奖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2C509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lang="en-US" altLang="zh-CN" sz="1000" dirty="0">
              <a:solidFill>
                <a:srgbClr val="2C509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>
              <a:lnSpc>
                <a:spcPct val="150000"/>
              </a:lnSpc>
              <a:defRPr/>
            </a:pPr>
            <a:r>
              <a:rPr lang="zh-CN" altLang="en-US" sz="2000" b="1" dirty="0">
                <a:solidFill>
                  <a:srgbClr val="2C509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第五届全国商务英语实践大赛</a:t>
            </a:r>
            <a:endParaRPr lang="en-US" altLang="zh-CN" sz="2000" b="1" dirty="0">
              <a:solidFill>
                <a:srgbClr val="2C509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2000" dirty="0">
                <a:solidFill>
                  <a:srgbClr val="2C509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学生获得“最佳风采奖”</a:t>
            </a:r>
            <a:endParaRPr lang="en-US" altLang="zh-CN" sz="2000" dirty="0">
              <a:solidFill>
                <a:srgbClr val="2C509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2000" dirty="0">
                <a:solidFill>
                  <a:srgbClr val="2C509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华南赛区二等奖   </a:t>
            </a:r>
            <a:endParaRPr lang="en-US" altLang="zh-CN" sz="2000" dirty="0">
              <a:solidFill>
                <a:srgbClr val="2C509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2C509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295" y="2810583"/>
            <a:ext cx="2344705" cy="1563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837" y="2810583"/>
            <a:ext cx="1905527" cy="1428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4368" y="5119778"/>
            <a:ext cx="2317630" cy="1738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文本框 1"/>
          <p:cNvSpPr txBox="1"/>
          <p:nvPr/>
        </p:nvSpPr>
        <p:spPr>
          <a:xfrm>
            <a:off x="6111508" y="2400103"/>
            <a:ext cx="5675840" cy="3947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第三届全国商务英语实践大赛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2C509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学生获得“最佳风采奖”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2C509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华南赛区冠军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2C509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全国二等奖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2C509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US" altLang="zh-CN" sz="1100" b="0" i="0" u="none" strike="noStrike" kern="1200" cap="none" spc="0" normalizeH="0" baseline="0" noProof="0" dirty="0">
              <a:ln>
                <a:noFill/>
              </a:ln>
              <a:solidFill>
                <a:srgbClr val="2C509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第四届全国商务英语实践大赛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2C509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华南赛区冠军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2C509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全国二等奖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2C509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2C509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557" y="5335802"/>
            <a:ext cx="1880951" cy="141043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2173953"/>
            <a:ext cx="12192002" cy="4865283"/>
          </a:xfrm>
          <a:prstGeom prst="rect">
            <a:avLst/>
          </a:prstGeom>
          <a:blipFill dpi="0" rotWithShape="1">
            <a:blip r:embed="rId1">
              <a:alphaModFix amt="31000"/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artisticPhotocopy trans="30000" detail="2"/>
                      </a14:imgEffect>
                    </a14:imgLayer>
                  </a14:imgProps>
                </a:ext>
              </a:extLst>
            </a:blip>
            <a:srcRect/>
            <a:stretch>
              <a:fillRect t="-708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22530" name="图片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5" b="13820"/>
          <a:stretch>
            <a:fillRect/>
          </a:stretch>
        </p:blipFill>
        <p:spPr bwMode="auto">
          <a:xfrm>
            <a:off x="0" y="-20638"/>
            <a:ext cx="12192000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/>
          <p:cNvSpPr/>
          <p:nvPr/>
        </p:nvSpPr>
        <p:spPr>
          <a:xfrm>
            <a:off x="-1" y="-12633"/>
            <a:ext cx="12192000" cy="2024063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0"/>
                </a:schemeClr>
              </a:gs>
              <a:gs pos="0">
                <a:srgbClr val="6879A6">
                  <a:alpha val="67000"/>
                </a:srgbClr>
              </a:gs>
              <a:gs pos="50000">
                <a:schemeClr val="accent1">
                  <a:lumMod val="75000"/>
                  <a:alpha val="76000"/>
                </a:scheme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6879A6"/>
              </a:solidFill>
              <a:effectLst/>
              <a:uLnTx/>
              <a:uFillTx/>
              <a:latin typeface="苹方 常规" panose="020B0300000000000000" pitchFamily="34" charset="-122"/>
              <a:ea typeface="苹方 常规" panose="020B0300000000000000" pitchFamily="34" charset="-122"/>
              <a:cs typeface="+mn-cs"/>
            </a:endParaRPr>
          </a:p>
        </p:txBody>
      </p:sp>
      <p:sp>
        <p:nvSpPr>
          <p:cNvPr id="3" name="文本框 13"/>
          <p:cNvSpPr txBox="1">
            <a:spLocks noChangeArrowheads="1"/>
          </p:cNvSpPr>
          <p:nvPr/>
        </p:nvSpPr>
        <p:spPr bwMode="auto">
          <a:xfrm>
            <a:off x="451524" y="866021"/>
            <a:ext cx="8489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dist="38100" dir="2700000" sx="101000" sy="101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汉仪智能黑体" panose="00020600040101010101" pitchFamily="18" charset="-122"/>
                <a:ea typeface="阿里汉仪智能黑体" panose="00020600040101010101" pitchFamily="18" charset="-122"/>
                <a:cs typeface="+mn-cs"/>
              </a:rPr>
              <a:t>三、学生培养成效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dist="38100" dir="2700000" sx="101000" sy="101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汉仪智能黑体" panose="00020600040101010101" pitchFamily="18" charset="-122"/>
                <a:ea typeface="阿里汉仪智能黑体" panose="00020600040101010101" pitchFamily="18" charset="-122"/>
                <a:cs typeface="+mn-cs"/>
              </a:rPr>
              <a:t>——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dist="38100" dir="2700000" sx="101000" sy="101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汉仪智能黑体" panose="00020600040101010101" pitchFamily="18" charset="-122"/>
                <a:ea typeface="阿里汉仪智能黑体" panose="00020600040101010101" pitchFamily="18" charset="-122"/>
                <a:cs typeface="+mn-cs"/>
              </a:rPr>
              <a:t>部分获奖情况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dist="38100" dir="2700000" sx="101000" sy="101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阿里汉仪智能黑体" panose="00020600040101010101" pitchFamily="18" charset="-122"/>
              <a:ea typeface="阿里汉仪智能黑体" panose="00020600040101010101" pitchFamily="18" charset="-122"/>
              <a:cs typeface="+mn-cs"/>
            </a:endParaRPr>
          </a:p>
        </p:txBody>
      </p:sp>
      <p:pic>
        <p:nvPicPr>
          <p:cNvPr id="4" name="图片 4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4" t="-600"/>
          <a:stretch>
            <a:fillRect/>
          </a:stretch>
        </p:blipFill>
        <p:spPr bwMode="auto">
          <a:xfrm>
            <a:off x="9710119" y="-20638"/>
            <a:ext cx="2322407" cy="88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3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631"/>
          <a:stretch>
            <a:fillRect/>
          </a:stretch>
        </p:blipFill>
        <p:spPr bwMode="auto">
          <a:xfrm>
            <a:off x="9207078" y="100094"/>
            <a:ext cx="503041" cy="64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6021562" y="4683810"/>
            <a:ext cx="533104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第三届全国商务英语实践大赛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2C509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学生获得“个人特等奖”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2C509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团体特等奖</a:t>
            </a:r>
            <a:endParaRPr kumimoji="0" lang="en-US" altLang="zh-CN" sz="1100" b="0" i="0" u="none" strike="noStrike" kern="1200" cap="none" spc="0" normalizeH="0" baseline="0" noProof="0" dirty="0">
              <a:ln>
                <a:noFill/>
              </a:ln>
              <a:solidFill>
                <a:srgbClr val="2C509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2C509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856" y="2573105"/>
            <a:ext cx="2578817" cy="171155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23" y="3887649"/>
            <a:ext cx="1673710" cy="2375883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745398" y="2181958"/>
            <a:ext cx="472194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第六届全国高校商务英语竞赛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2C509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>
              <a:lnSpc>
                <a:spcPct val="150000"/>
              </a:lnSpc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学生分别获得</a:t>
            </a:r>
            <a:r>
              <a:rPr lang="zh-CN" altLang="en-US" sz="2000" dirty="0">
                <a:solidFill>
                  <a:srgbClr val="2C509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专业组</a:t>
            </a:r>
            <a:endParaRPr lang="en-US" altLang="zh-CN" sz="2000" dirty="0">
              <a:solidFill>
                <a:srgbClr val="2C509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000" dirty="0">
                <a:solidFill>
                  <a:srgbClr val="2C509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“一等奖”“二等奖”</a:t>
            </a:r>
            <a:endParaRPr kumimoji="0" lang="en-US" altLang="zh-CN" sz="1100" b="0" i="0" u="none" strike="noStrike" kern="1200" cap="none" spc="0" normalizeH="0" baseline="0" noProof="0" dirty="0">
              <a:ln>
                <a:noFill/>
              </a:ln>
              <a:solidFill>
                <a:srgbClr val="2C509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2C509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845" y="4367357"/>
            <a:ext cx="1671155" cy="237225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661" y="2422144"/>
            <a:ext cx="1605947" cy="234178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-431074" y="1876950"/>
            <a:ext cx="12623074" cy="4981050"/>
          </a:xfrm>
          <a:prstGeom prst="rect">
            <a:avLst/>
          </a:prstGeom>
          <a:blipFill dpi="0" rotWithShape="1">
            <a:blip r:embed="rId1">
              <a:alphaModFix amt="57000"/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artisticPhotocopy trans="30000" detail="2"/>
                      </a14:imgEffect>
                    </a14:imgLayer>
                  </a14:imgProps>
                </a:ext>
              </a:extLst>
            </a:blip>
            <a:srcRect/>
            <a:stretch>
              <a:fillRect t="-708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22530" name="图片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5" b="13820"/>
          <a:stretch>
            <a:fillRect/>
          </a:stretch>
        </p:blipFill>
        <p:spPr bwMode="auto">
          <a:xfrm>
            <a:off x="0" y="-20638"/>
            <a:ext cx="12192000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-1" y="-12633"/>
            <a:ext cx="12192000" cy="2016058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0"/>
                </a:schemeClr>
              </a:gs>
              <a:gs pos="0">
                <a:srgbClr val="6879A6">
                  <a:alpha val="67000"/>
                </a:srgbClr>
              </a:gs>
              <a:gs pos="50000">
                <a:schemeClr val="accent1">
                  <a:lumMod val="75000"/>
                  <a:alpha val="76000"/>
                </a:scheme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6879A6"/>
              </a:solidFill>
              <a:effectLst/>
              <a:uLnTx/>
              <a:uFillTx/>
              <a:latin typeface="苹方 常规" panose="020B0300000000000000" pitchFamily="34" charset="-122"/>
              <a:ea typeface="苹方 常规" panose="020B0300000000000000" pitchFamily="34" charset="-122"/>
              <a:cs typeface="+mn-cs"/>
            </a:endParaRPr>
          </a:p>
        </p:txBody>
      </p:sp>
      <p:sp>
        <p:nvSpPr>
          <p:cNvPr id="3" name="文本框 13"/>
          <p:cNvSpPr txBox="1">
            <a:spLocks noChangeArrowheads="1"/>
          </p:cNvSpPr>
          <p:nvPr/>
        </p:nvSpPr>
        <p:spPr bwMode="auto">
          <a:xfrm>
            <a:off x="544576" y="553511"/>
            <a:ext cx="581812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dist="38100" dir="2700000" sx="101000" sy="101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汉仪智能黑体" panose="00020600040101010101" pitchFamily="18" charset="-122"/>
                <a:ea typeface="阿里汉仪智能黑体" panose="00020600040101010101" pitchFamily="18" charset="-122"/>
                <a:cs typeface="+mn-cs"/>
              </a:rPr>
              <a:t>近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dist="38100" dir="2700000" sx="101000" sy="101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汉仪智能黑体" panose="00020600040101010101" pitchFamily="18" charset="-122"/>
                <a:ea typeface="阿里汉仪智能黑体" panose="00020600040101010101" pitchFamily="18" charset="-122"/>
                <a:cs typeface="+mn-cs"/>
              </a:rPr>
              <a:t>3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dist="38100" dir="2700000" sx="101000" sy="101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汉仪智能黑体" panose="00020600040101010101" pitchFamily="18" charset="-122"/>
                <a:ea typeface="阿里汉仪智能黑体" panose="00020600040101010101" pitchFamily="18" charset="-122"/>
                <a:cs typeface="+mn-cs"/>
              </a:rPr>
              <a:t>年本专业毕业生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dist="38100" dir="2700000" sx="101000" sy="101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阿里汉仪智能黑体" panose="00020600040101010101" pitchFamily="18" charset="-122"/>
              <a:ea typeface="阿里汉仪智能黑体" panose="00020600040101010101" pitchFamily="18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dist="38100" dir="2700000" sx="101000" sy="101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汉仪智能黑体" panose="00020600040101010101" pitchFamily="18" charset="-122"/>
                <a:ea typeface="阿里汉仪智能黑体" panose="00020600040101010101" pitchFamily="18" charset="-122"/>
                <a:cs typeface="+mn-cs"/>
              </a:rPr>
              <a:t>就业（升学）情况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dist="38100" dir="2700000" sx="101000" sy="101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阿里汉仪智能黑体" panose="00020600040101010101" pitchFamily="18" charset="-122"/>
              <a:ea typeface="阿里汉仪智能黑体" panose="00020600040101010101" pitchFamily="18" charset="-122"/>
              <a:cs typeface="+mn-cs"/>
            </a:endParaRPr>
          </a:p>
        </p:txBody>
      </p:sp>
      <p:pic>
        <p:nvPicPr>
          <p:cNvPr id="4" name="图片 4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4" t="-600"/>
          <a:stretch>
            <a:fillRect/>
          </a:stretch>
        </p:blipFill>
        <p:spPr bwMode="auto">
          <a:xfrm>
            <a:off x="9710119" y="-20638"/>
            <a:ext cx="2322407" cy="88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3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631"/>
          <a:stretch>
            <a:fillRect/>
          </a:stretch>
        </p:blipFill>
        <p:spPr bwMode="auto">
          <a:xfrm>
            <a:off x="9207078" y="100094"/>
            <a:ext cx="503041" cy="64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表格 7"/>
          <p:cNvGraphicFramePr>
            <a:graphicFrameLocks noGrp="1"/>
          </p:cNvGraphicFramePr>
          <p:nvPr/>
        </p:nvGraphicFramePr>
        <p:xfrm>
          <a:off x="1257300" y="2277967"/>
          <a:ext cx="9677400" cy="417901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612900"/>
                <a:gridCol w="1612900"/>
                <a:gridCol w="1612900"/>
                <a:gridCol w="1612900"/>
                <a:gridCol w="1612900"/>
                <a:gridCol w="1612900"/>
              </a:tblGrid>
              <a:tr h="104475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/>
                        <a:t>年份</a:t>
                      </a:r>
                      <a:endParaRPr lang="zh-CN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/>
                        <a:t>毕业生</a:t>
                      </a:r>
                      <a:endParaRPr lang="en-US" altLang="zh-CN" sz="2400" b="1" dirty="0"/>
                    </a:p>
                    <a:p>
                      <a:pPr algn="ctr"/>
                      <a:r>
                        <a:rPr lang="zh-CN" altLang="en-US" sz="2400" b="1" dirty="0"/>
                        <a:t>人数</a:t>
                      </a:r>
                      <a:endParaRPr lang="zh-CN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/>
                        <a:t>境内升学</a:t>
                      </a:r>
                      <a:endParaRPr lang="en-US" altLang="zh-CN" sz="2400" b="1" dirty="0"/>
                    </a:p>
                    <a:p>
                      <a:pPr algn="ctr"/>
                      <a:r>
                        <a:rPr lang="zh-CN" altLang="en-US" sz="2400" b="1" dirty="0"/>
                        <a:t>人数</a:t>
                      </a:r>
                      <a:endParaRPr lang="zh-CN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/>
                        <a:t>境外升学</a:t>
                      </a:r>
                      <a:endParaRPr lang="en-US" altLang="zh-CN" sz="2400" b="1" dirty="0"/>
                    </a:p>
                    <a:p>
                      <a:pPr algn="ctr"/>
                      <a:r>
                        <a:rPr lang="zh-CN" altLang="en-US" sz="2400" b="1" dirty="0"/>
                        <a:t>人数</a:t>
                      </a:r>
                      <a:endParaRPr lang="zh-CN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/>
                        <a:t>就业</a:t>
                      </a:r>
                      <a:endParaRPr lang="en-US" altLang="zh-CN" sz="2400" b="1" dirty="0"/>
                    </a:p>
                    <a:p>
                      <a:pPr algn="ctr"/>
                      <a:r>
                        <a:rPr lang="zh-CN" altLang="en-US" sz="2400" b="1" dirty="0"/>
                        <a:t>人数</a:t>
                      </a:r>
                      <a:endParaRPr lang="zh-CN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/>
                        <a:t>自主创业</a:t>
                      </a:r>
                      <a:endParaRPr lang="en-US" altLang="zh-CN" sz="2400" b="1" dirty="0"/>
                    </a:p>
                    <a:p>
                      <a:pPr algn="ctr"/>
                      <a:r>
                        <a:rPr lang="zh-CN" altLang="en-US" sz="2400" b="1" dirty="0"/>
                        <a:t>人数</a:t>
                      </a:r>
                      <a:endParaRPr lang="zh-CN" altLang="en-US" sz="2400" b="1" dirty="0"/>
                    </a:p>
                  </a:txBody>
                  <a:tcPr/>
                </a:tc>
              </a:tr>
              <a:tr h="104475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>
                          <a:solidFill>
                            <a:sysClr val="windowText" lastClr="000000"/>
                          </a:solidFill>
                        </a:rPr>
                        <a:t>2020</a:t>
                      </a:r>
                      <a:r>
                        <a:rPr lang="zh-CN" altLang="en-US" sz="2400" b="1" dirty="0">
                          <a:solidFill>
                            <a:sysClr val="windowText" lastClr="000000"/>
                          </a:solidFill>
                        </a:rPr>
                        <a:t>年</a:t>
                      </a:r>
                      <a:endParaRPr lang="zh-CN" altLang="en-US" sz="24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/>
                        <a:t>138</a:t>
                      </a:r>
                      <a:endParaRPr lang="zh-CN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/>
                        <a:t>5</a:t>
                      </a:r>
                      <a:endParaRPr lang="zh-CN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/>
                        <a:t>7</a:t>
                      </a:r>
                      <a:endParaRPr lang="zh-CN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/>
                        <a:t>124</a:t>
                      </a:r>
                      <a:endParaRPr lang="zh-CN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/>
                        <a:t>0</a:t>
                      </a:r>
                      <a:endParaRPr lang="zh-CN" altLang="en-US" sz="2400" b="1" dirty="0"/>
                    </a:p>
                  </a:txBody>
                  <a:tcPr/>
                </a:tc>
              </a:tr>
              <a:tr h="104475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>
                          <a:solidFill>
                            <a:sysClr val="windowText" lastClr="000000"/>
                          </a:solidFill>
                        </a:rPr>
                        <a:t>2021</a:t>
                      </a:r>
                      <a:r>
                        <a:rPr lang="zh-CN" altLang="en-US" sz="2400" b="1" dirty="0">
                          <a:solidFill>
                            <a:sysClr val="windowText" lastClr="000000"/>
                          </a:solidFill>
                        </a:rPr>
                        <a:t>年</a:t>
                      </a:r>
                      <a:endParaRPr lang="zh-CN" altLang="en-US" sz="24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/>
                        <a:t>101</a:t>
                      </a:r>
                      <a:endParaRPr lang="zh-CN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/>
                        <a:t>4</a:t>
                      </a:r>
                      <a:endParaRPr lang="zh-CN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/>
                        <a:t>3</a:t>
                      </a:r>
                      <a:endParaRPr lang="zh-CN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/>
                        <a:t>87</a:t>
                      </a:r>
                      <a:endParaRPr lang="zh-CN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/>
                        <a:t>0</a:t>
                      </a:r>
                      <a:endParaRPr lang="zh-CN" altLang="en-US" sz="2400" b="1" dirty="0"/>
                    </a:p>
                  </a:txBody>
                  <a:tcPr/>
                </a:tc>
              </a:tr>
              <a:tr h="104475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>
                          <a:solidFill>
                            <a:sysClr val="windowText" lastClr="000000"/>
                          </a:solidFill>
                        </a:rPr>
                        <a:t>2022</a:t>
                      </a:r>
                      <a:r>
                        <a:rPr lang="zh-CN" altLang="en-US" sz="2400" b="1" dirty="0">
                          <a:solidFill>
                            <a:sysClr val="windowText" lastClr="000000"/>
                          </a:solidFill>
                        </a:rPr>
                        <a:t>年</a:t>
                      </a:r>
                      <a:endParaRPr lang="zh-CN" altLang="en-US" sz="24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/>
                        <a:t>97</a:t>
                      </a:r>
                      <a:endParaRPr lang="zh-CN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/>
                        <a:t>8</a:t>
                      </a:r>
                      <a:endParaRPr lang="zh-CN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/>
                        <a:t>6</a:t>
                      </a:r>
                      <a:endParaRPr lang="zh-CN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/>
                        <a:t>77</a:t>
                      </a:r>
                      <a:endParaRPr lang="zh-CN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/>
                        <a:t>0</a:t>
                      </a:r>
                      <a:endParaRPr lang="zh-CN" altLang="en-US" sz="24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5" b="13820"/>
          <a:stretch>
            <a:fillRect/>
          </a:stretch>
        </p:blipFill>
        <p:spPr bwMode="auto">
          <a:xfrm>
            <a:off x="0" y="-20638"/>
            <a:ext cx="12192000" cy="2044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矩形 29"/>
          <p:cNvSpPr/>
          <p:nvPr/>
        </p:nvSpPr>
        <p:spPr>
          <a:xfrm>
            <a:off x="-1" y="-12633"/>
            <a:ext cx="12192000" cy="2112038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0"/>
                </a:schemeClr>
              </a:gs>
              <a:gs pos="0">
                <a:srgbClr val="6879A6">
                  <a:alpha val="67000"/>
                </a:srgbClr>
              </a:gs>
              <a:gs pos="50000">
                <a:schemeClr val="accent1">
                  <a:lumMod val="75000"/>
                  <a:alpha val="76000"/>
                </a:scheme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6879A6"/>
              </a:solidFill>
              <a:effectLst/>
              <a:uLnTx/>
              <a:uFillTx/>
              <a:latin typeface="苹方 常规" panose="020B0300000000000000" pitchFamily="34" charset="-122"/>
              <a:ea typeface="苹方 常规" panose="020B0300000000000000" pitchFamily="34" charset="-122"/>
              <a:cs typeface="+mn-cs"/>
            </a:endParaRPr>
          </a:p>
        </p:txBody>
      </p:sp>
      <p:sp>
        <p:nvSpPr>
          <p:cNvPr id="60" name="矩形 59"/>
          <p:cNvSpPr>
            <a:spLocks noChangeArrowheads="1"/>
          </p:cNvSpPr>
          <p:nvPr/>
        </p:nvSpPr>
        <p:spPr bwMode="auto">
          <a:xfrm>
            <a:off x="6181920" y="4950643"/>
            <a:ext cx="3415298" cy="881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拥有跨学科的两个学位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2C5090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英语语言专业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+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某商科专业学位</a:t>
            </a:r>
            <a:endParaRPr kumimoji="0" lang="zh-CN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2C5090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44" name="文本框 2"/>
          <p:cNvSpPr txBox="1">
            <a:spLocks noChangeArrowheads="1"/>
          </p:cNvSpPr>
          <p:nvPr/>
        </p:nvSpPr>
        <p:spPr bwMode="auto">
          <a:xfrm>
            <a:off x="5950892" y="2277615"/>
            <a:ext cx="3536227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15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名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2C5090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教师队伍人数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2C5090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45" name="文本框 2"/>
          <p:cNvSpPr txBox="1">
            <a:spLocks noChangeArrowheads="1"/>
          </p:cNvSpPr>
          <p:nvPr/>
        </p:nvSpPr>
        <p:spPr bwMode="auto">
          <a:xfrm>
            <a:off x="8795035" y="2292108"/>
            <a:ext cx="353622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高级职称或博士学位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2C5090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的教师占比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2C5090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46" name="矩形 45"/>
          <p:cNvSpPr>
            <a:spLocks noChangeArrowheads="1"/>
          </p:cNvSpPr>
          <p:nvPr/>
        </p:nvSpPr>
        <p:spPr bwMode="auto">
          <a:xfrm>
            <a:off x="9119895" y="4862991"/>
            <a:ext cx="3292906" cy="968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拥有海外留学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2C5090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或访学经历</a:t>
            </a:r>
            <a:endParaRPr kumimoji="0" lang="zh-CN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2C5090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3" name="文本框 13"/>
          <p:cNvSpPr txBox="1">
            <a:spLocks noChangeArrowheads="1"/>
          </p:cNvSpPr>
          <p:nvPr/>
        </p:nvSpPr>
        <p:spPr bwMode="auto">
          <a:xfrm>
            <a:off x="586763" y="569574"/>
            <a:ext cx="485459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dist="38100" dir="2700000" sx="101000" sy="101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汉仪智能黑体" panose="00020600040101010101" pitchFamily="18" charset="-122"/>
                <a:ea typeface="阿里汉仪智能黑体" panose="00020600040101010101" pitchFamily="18" charset="-122"/>
                <a:cs typeface="+mn-cs"/>
              </a:rPr>
              <a:t>商务核心课程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dist="38100" dir="2700000" sx="101000" sy="101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阿里汉仪智能黑体" panose="00020600040101010101" pitchFamily="18" charset="-122"/>
              <a:ea typeface="阿里汉仪智能黑体" panose="00020600040101010101" pitchFamily="18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dist="38100" dir="2700000" sx="101000" sy="101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汉仪智能黑体" panose="00020600040101010101" pitchFamily="18" charset="-122"/>
                <a:ea typeface="阿里汉仪智能黑体" panose="00020600040101010101" pitchFamily="18" charset="-122"/>
                <a:cs typeface="+mn-cs"/>
              </a:rPr>
              <a:t>教学团队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dist="38100" dir="2700000" sx="101000" sy="101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阿里汉仪智能黑体" panose="00020600040101010101" pitchFamily="18" charset="-122"/>
              <a:ea typeface="阿里汉仪智能黑体" panose="00020600040101010101" pitchFamily="18" charset="-122"/>
              <a:cs typeface="+mn-cs"/>
            </a:endParaRPr>
          </a:p>
        </p:txBody>
      </p:sp>
      <p:pic>
        <p:nvPicPr>
          <p:cNvPr id="4" name="图片 4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4" t="-600"/>
          <a:stretch>
            <a:fillRect/>
          </a:stretch>
        </p:blipFill>
        <p:spPr bwMode="auto">
          <a:xfrm>
            <a:off x="10125034" y="-20638"/>
            <a:ext cx="1907492" cy="72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3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631"/>
          <a:stretch>
            <a:fillRect/>
          </a:stretch>
        </p:blipFill>
        <p:spPr bwMode="auto">
          <a:xfrm>
            <a:off x="9597218" y="44302"/>
            <a:ext cx="503041" cy="64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文本框 13"/>
          <p:cNvSpPr txBox="1">
            <a:spLocks noChangeArrowheads="1"/>
          </p:cNvSpPr>
          <p:nvPr/>
        </p:nvSpPr>
        <p:spPr bwMode="auto">
          <a:xfrm>
            <a:off x="7047530" y="846574"/>
            <a:ext cx="48545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dist="38100" dir="2700000" sx="101000" sy="101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汉仪智能黑体" panose="00020600040101010101" pitchFamily="18" charset="-122"/>
                <a:ea typeface="阿里汉仪智能黑体" panose="00020600040101010101" pitchFamily="18" charset="-122"/>
                <a:cs typeface="+mn-cs"/>
              </a:rPr>
              <a:t>师资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dist="38100" dir="2700000" sx="101000" sy="101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阿里汉仪智能黑体" panose="00020600040101010101" pitchFamily="18" charset="-122"/>
              <a:ea typeface="阿里汉仪智能黑体" panose="00020600040101010101" pitchFamily="18" charset="-122"/>
              <a:cs typeface="+mn-cs"/>
            </a:endParaRPr>
          </a:p>
        </p:txBody>
      </p:sp>
      <p:sp>
        <p:nvSpPr>
          <p:cNvPr id="94" name="矩形 93"/>
          <p:cNvSpPr>
            <a:spLocks noChangeArrowheads="1"/>
          </p:cNvSpPr>
          <p:nvPr/>
        </p:nvSpPr>
        <p:spPr bwMode="auto">
          <a:xfrm>
            <a:off x="5950892" y="5930785"/>
            <a:ext cx="6385740" cy="590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/>
                <a:uLnTx/>
                <a:uFillTx/>
                <a:latin typeface="等线 Light" panose="02010600030101010101" charset="-122"/>
                <a:ea typeface="等线" panose="02010600030101010101" charset="-122"/>
                <a:cs typeface="+mn-cs"/>
              </a:rPr>
              <a:t>部分教师在海外获得相关商科学位</a:t>
            </a:r>
            <a:endParaRPr kumimoji="0" lang="zh-CN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2C5090"/>
              </a:solidFill>
              <a:effectLst/>
              <a:uLnTx/>
              <a:uFillTx/>
              <a:latin typeface="等线 Light" panose="02010600030101010101" charset="-122"/>
              <a:ea typeface="等线" panose="02010600030101010101" charset="-122"/>
              <a:cs typeface="+mn-cs"/>
            </a:endParaRPr>
          </a:p>
        </p:txBody>
      </p:sp>
      <p:graphicFrame>
        <p:nvGraphicFramePr>
          <p:cNvPr id="9" name="图表 8"/>
          <p:cNvGraphicFramePr/>
          <p:nvPr/>
        </p:nvGraphicFramePr>
        <p:xfrm>
          <a:off x="9293967" y="3178065"/>
          <a:ext cx="2778618" cy="1852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95" name="图表 94"/>
          <p:cNvGraphicFramePr/>
          <p:nvPr/>
        </p:nvGraphicFramePr>
        <p:xfrm>
          <a:off x="6458091" y="3206501"/>
          <a:ext cx="2742238" cy="1823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6" name="矩形 95"/>
          <p:cNvSpPr>
            <a:spLocks noChangeArrowheads="1"/>
          </p:cNvSpPr>
          <p:nvPr/>
        </p:nvSpPr>
        <p:spPr bwMode="auto">
          <a:xfrm>
            <a:off x="7084986" y="3658361"/>
            <a:ext cx="1488448" cy="75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50%</a:t>
            </a:r>
            <a:endParaRPr kumimoji="0" lang="zh-C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2C509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97" name="矩形 96"/>
          <p:cNvSpPr>
            <a:spLocks noChangeArrowheads="1"/>
          </p:cNvSpPr>
          <p:nvPr/>
        </p:nvSpPr>
        <p:spPr bwMode="auto">
          <a:xfrm>
            <a:off x="9968485" y="3811883"/>
            <a:ext cx="14884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50%+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2C509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932" y="2527553"/>
            <a:ext cx="5674667" cy="39332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46" grpId="0"/>
      <p:bldP spid="94" grpId="0"/>
      <p:bldP spid="96" grpId="0"/>
      <p:bldP spid="97" grpId="0"/>
    </p:bldLst>
  </p:timing>
</p:sld>
</file>

<file path=ppt/tags/tag1.xml><?xml version="1.0" encoding="utf-8"?>
<p:tagLst xmlns:p="http://schemas.openxmlformats.org/presentationml/2006/main">
  <p:tag name="COMMONDATA" val="eyJoZGlkIjoiZTQxYzYyZmMwNTg1NmFiZjUwODJlODUxOGIwMzAxMWIifQ=="/>
  <p:tag name="KSO_WPP_MARK_KEY" val="f2275244-8fc4-443a-8a49-b019040b140d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423</Words>
  <Application>WPS 演示</Application>
  <PresentationFormat>宽屏</PresentationFormat>
  <Paragraphs>116</Paragraphs>
  <Slides>13</Slides>
  <Notes>54</Notes>
  <HiddenSlides>0</HiddenSlides>
  <MMClips>8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5" baseType="lpstr">
      <vt:lpstr>Arial</vt:lpstr>
      <vt:lpstr>宋体</vt:lpstr>
      <vt:lpstr>Wingdings</vt:lpstr>
      <vt:lpstr>等线</vt:lpstr>
      <vt:lpstr>微软雅黑</vt:lpstr>
      <vt:lpstr>苹方 常规</vt:lpstr>
      <vt:lpstr>阿里汉仪智能黑体</vt:lpstr>
      <vt:lpstr>黑体</vt:lpstr>
      <vt:lpstr>等线 Light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 ZY</dc:creator>
  <cp:lastModifiedBy>LXZ</cp:lastModifiedBy>
  <cp:revision>73</cp:revision>
  <dcterms:created xsi:type="dcterms:W3CDTF">2022-06-06T11:15:00Z</dcterms:created>
  <dcterms:modified xsi:type="dcterms:W3CDTF">2023-06-25T11:29:32Z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633BD761061742F0B498CB621D98B8D7_13</vt:lpwstr>
  </property>
  <property fmtid="{D5CDD505-2E9C-101B-9397-08002B2CF9AE}" pid="3" name="KSOProductBuildVer">
    <vt:lpwstr>2052-11.1.0.14309</vt:lpwstr>
  </property>
</Properties>
</file>